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68" r:id="rId6"/>
    <p:sldId id="258" r:id="rId7"/>
    <p:sldId id="264" r:id="rId8"/>
    <p:sldId id="267" r:id="rId9"/>
    <p:sldId id="259" r:id="rId10"/>
    <p:sldId id="260" r:id="rId11"/>
    <p:sldId id="271" r:id="rId12"/>
    <p:sldId id="261" r:id="rId13"/>
    <p:sldId id="262" r:id="rId14"/>
    <p:sldId id="270" r:id="rId15"/>
    <p:sldId id="265"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08136-5DAC-4468-A520-5D2312765551}" v="1" dt="2023-09-12T01:00:17.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85" autoAdjust="0"/>
    <p:restoredTop sz="63922" autoAdjust="0"/>
  </p:normalViewPr>
  <p:slideViewPr>
    <p:cSldViewPr snapToGrid="0">
      <p:cViewPr varScale="1">
        <p:scale>
          <a:sx n="67" d="100"/>
          <a:sy n="67" d="100"/>
        </p:scale>
        <p:origin x="1644" y="66"/>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D015E-392C-46F8-996A-511E0873D2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3565EE-F9E9-4321-B972-DE2A27968C4A}">
      <dgm:prSet/>
      <dgm:spPr/>
      <dgm:t>
        <a:bodyPr/>
        <a:lstStyle/>
        <a:p>
          <a:r>
            <a:rPr lang="en-US" dirty="0"/>
            <a:t>Maladies</a:t>
          </a:r>
        </a:p>
      </dgm:t>
    </dgm:pt>
    <dgm:pt modelId="{455ECB22-1F64-4827-AF4D-40155AE32060}" type="parTrans" cxnId="{F8FBB6EF-EF60-4FD9-9CDA-DFDBA00AF8E9}">
      <dgm:prSet/>
      <dgm:spPr/>
      <dgm:t>
        <a:bodyPr/>
        <a:lstStyle/>
        <a:p>
          <a:endParaRPr lang="en-US"/>
        </a:p>
      </dgm:t>
    </dgm:pt>
    <dgm:pt modelId="{8D2448F8-23E3-480D-82F0-A7B6222BCAD1}" type="sibTrans" cxnId="{F8FBB6EF-EF60-4FD9-9CDA-DFDBA00AF8E9}">
      <dgm:prSet/>
      <dgm:spPr/>
      <dgm:t>
        <a:bodyPr/>
        <a:lstStyle/>
        <a:p>
          <a:endParaRPr lang="en-US"/>
        </a:p>
      </dgm:t>
    </dgm:pt>
    <dgm:pt modelId="{B3BCF38F-62C6-4390-8C9E-9BF58C11AB9D}">
      <dgm:prSet/>
      <dgm:spPr/>
      <dgm:t>
        <a:bodyPr/>
        <a:lstStyle/>
        <a:p>
          <a:r>
            <a:rPr lang="en-US" dirty="0" err="1"/>
            <a:t>Perte</a:t>
          </a:r>
          <a:r>
            <a:rPr lang="en-US" dirty="0"/>
            <a:t> du </a:t>
          </a:r>
          <a:r>
            <a:rPr lang="en-US" dirty="0" err="1"/>
            <a:t>territoire</a:t>
          </a:r>
          <a:r>
            <a:rPr lang="en-US" dirty="0"/>
            <a:t> et des </a:t>
          </a:r>
          <a:r>
            <a:rPr lang="en-US" dirty="0" err="1"/>
            <a:t>ressources</a:t>
          </a:r>
          <a:r>
            <a:rPr lang="en-US" dirty="0"/>
            <a:t> </a:t>
          </a:r>
          <a:r>
            <a:rPr lang="en-US" dirty="0" err="1"/>
            <a:t>menant</a:t>
          </a:r>
          <a:r>
            <a:rPr lang="en-US" dirty="0"/>
            <a:t> aux </a:t>
          </a:r>
          <a:r>
            <a:rPr lang="en-US" dirty="0" err="1"/>
            <a:t>réserves</a:t>
          </a:r>
          <a:endParaRPr lang="en-US" dirty="0"/>
        </a:p>
      </dgm:t>
    </dgm:pt>
    <dgm:pt modelId="{C4F70FE4-3B1C-4634-8BD7-D2818101B17A}" type="parTrans" cxnId="{6FFAED80-27F9-45BB-985D-369171FA70F0}">
      <dgm:prSet/>
      <dgm:spPr/>
      <dgm:t>
        <a:bodyPr/>
        <a:lstStyle/>
        <a:p>
          <a:endParaRPr lang="en-US"/>
        </a:p>
      </dgm:t>
    </dgm:pt>
    <dgm:pt modelId="{A14D8EC2-3C6A-4402-8964-DA8991681A8C}" type="sibTrans" cxnId="{6FFAED80-27F9-45BB-985D-369171FA70F0}">
      <dgm:prSet/>
      <dgm:spPr/>
      <dgm:t>
        <a:bodyPr/>
        <a:lstStyle/>
        <a:p>
          <a:endParaRPr lang="en-US"/>
        </a:p>
      </dgm:t>
    </dgm:pt>
    <dgm:pt modelId="{C73E34C3-CBE6-492E-9271-B36E546A3EC2}">
      <dgm:prSet/>
      <dgm:spPr/>
      <dgm:t>
        <a:bodyPr/>
        <a:lstStyle/>
        <a:p>
          <a:r>
            <a:rPr lang="en-US" dirty="0" err="1"/>
            <a:t>Loi</a:t>
          </a:r>
          <a:r>
            <a:rPr lang="en-US" dirty="0"/>
            <a:t> sur les </a:t>
          </a:r>
          <a:r>
            <a:rPr lang="en-US" dirty="0" err="1"/>
            <a:t>Indiens</a:t>
          </a:r>
          <a:endParaRPr lang="en-US" dirty="0"/>
        </a:p>
      </dgm:t>
    </dgm:pt>
    <dgm:pt modelId="{3691E09D-1AD0-49CF-A7BF-07E53D537BFA}" type="parTrans" cxnId="{DA34C71F-87C9-4A95-A25A-273FE02DA4EF}">
      <dgm:prSet/>
      <dgm:spPr/>
      <dgm:t>
        <a:bodyPr/>
        <a:lstStyle/>
        <a:p>
          <a:endParaRPr lang="en-US"/>
        </a:p>
      </dgm:t>
    </dgm:pt>
    <dgm:pt modelId="{FBD52637-BF99-43CB-90A9-3F95198B0AB7}" type="sibTrans" cxnId="{DA34C71F-87C9-4A95-A25A-273FE02DA4EF}">
      <dgm:prSet/>
      <dgm:spPr/>
      <dgm:t>
        <a:bodyPr/>
        <a:lstStyle/>
        <a:p>
          <a:endParaRPr lang="en-US"/>
        </a:p>
      </dgm:t>
    </dgm:pt>
    <dgm:pt modelId="{592B35D2-437C-4806-993D-731DEA98DD6D}">
      <dgm:prSet/>
      <dgm:spPr/>
      <dgm:t>
        <a:bodyPr/>
        <a:lstStyle/>
        <a:p>
          <a:r>
            <a:rPr lang="en-US" dirty="0"/>
            <a:t>Écoles </a:t>
          </a:r>
          <a:r>
            <a:rPr lang="en-US" dirty="0" err="1"/>
            <a:t>résidentielles</a:t>
          </a:r>
          <a:endParaRPr lang="en-US" dirty="0"/>
        </a:p>
      </dgm:t>
    </dgm:pt>
    <dgm:pt modelId="{2AA618B9-09E8-40C9-9621-0158ACCD468B}" type="parTrans" cxnId="{7BA93C62-38AB-402C-A361-F20301A5F830}">
      <dgm:prSet/>
      <dgm:spPr/>
      <dgm:t>
        <a:bodyPr/>
        <a:lstStyle/>
        <a:p>
          <a:endParaRPr lang="en-US"/>
        </a:p>
      </dgm:t>
    </dgm:pt>
    <dgm:pt modelId="{D47F0083-EA68-44E3-A392-6128C6FC10DB}" type="sibTrans" cxnId="{7BA93C62-38AB-402C-A361-F20301A5F830}">
      <dgm:prSet/>
      <dgm:spPr/>
      <dgm:t>
        <a:bodyPr/>
        <a:lstStyle/>
        <a:p>
          <a:endParaRPr lang="en-US"/>
        </a:p>
      </dgm:t>
    </dgm:pt>
    <dgm:pt modelId="{EF53438F-6DE9-4061-BD27-A953281DB205}">
      <dgm:prSet/>
      <dgm:spPr/>
      <dgm:t>
        <a:bodyPr/>
        <a:lstStyle/>
        <a:p>
          <a:r>
            <a:rPr lang="en-US" dirty="0"/>
            <a:t>Raffle des </a:t>
          </a:r>
          <a:r>
            <a:rPr lang="en-US" dirty="0" err="1"/>
            <a:t>années</a:t>
          </a:r>
          <a:r>
            <a:rPr lang="en-US" dirty="0"/>
            <a:t> 60</a:t>
          </a:r>
        </a:p>
      </dgm:t>
    </dgm:pt>
    <dgm:pt modelId="{6D063273-D64E-42EB-85D9-454F0129E501}" type="parTrans" cxnId="{166A5147-1136-4591-B13C-69BD8AFC4B6D}">
      <dgm:prSet/>
      <dgm:spPr/>
      <dgm:t>
        <a:bodyPr/>
        <a:lstStyle/>
        <a:p>
          <a:endParaRPr lang="en-US"/>
        </a:p>
      </dgm:t>
    </dgm:pt>
    <dgm:pt modelId="{4F083B22-8437-4F52-AB19-A8DB9213B910}" type="sibTrans" cxnId="{166A5147-1136-4591-B13C-69BD8AFC4B6D}">
      <dgm:prSet/>
      <dgm:spPr/>
      <dgm:t>
        <a:bodyPr/>
        <a:lstStyle/>
        <a:p>
          <a:endParaRPr lang="en-US"/>
        </a:p>
      </dgm:t>
    </dgm:pt>
    <dgm:pt modelId="{FB459419-C50F-46E6-BF74-00127D687815}" type="pres">
      <dgm:prSet presAssocID="{A96D015E-392C-46F8-996A-511E0873D296}" presName="linear" presStyleCnt="0">
        <dgm:presLayoutVars>
          <dgm:animLvl val="lvl"/>
          <dgm:resizeHandles val="exact"/>
        </dgm:presLayoutVars>
      </dgm:prSet>
      <dgm:spPr/>
    </dgm:pt>
    <dgm:pt modelId="{3F6276F5-6D69-48C9-BEA9-DE6D1CCDB418}" type="pres">
      <dgm:prSet presAssocID="{D63565EE-F9E9-4321-B972-DE2A27968C4A}" presName="parentText" presStyleLbl="node1" presStyleIdx="0" presStyleCnt="5">
        <dgm:presLayoutVars>
          <dgm:chMax val="0"/>
          <dgm:bulletEnabled val="1"/>
        </dgm:presLayoutVars>
      </dgm:prSet>
      <dgm:spPr/>
    </dgm:pt>
    <dgm:pt modelId="{989C44C0-B8D2-4DA0-8340-0B3886D38C3E}" type="pres">
      <dgm:prSet presAssocID="{8D2448F8-23E3-480D-82F0-A7B6222BCAD1}" presName="spacer" presStyleCnt="0"/>
      <dgm:spPr/>
    </dgm:pt>
    <dgm:pt modelId="{60BD74FD-2BAC-44D3-9D62-CC73393F77ED}" type="pres">
      <dgm:prSet presAssocID="{B3BCF38F-62C6-4390-8C9E-9BF58C11AB9D}" presName="parentText" presStyleLbl="node1" presStyleIdx="1" presStyleCnt="5">
        <dgm:presLayoutVars>
          <dgm:chMax val="0"/>
          <dgm:bulletEnabled val="1"/>
        </dgm:presLayoutVars>
      </dgm:prSet>
      <dgm:spPr/>
    </dgm:pt>
    <dgm:pt modelId="{2DF95E82-D596-4D31-A4A7-660DA3871E21}" type="pres">
      <dgm:prSet presAssocID="{A14D8EC2-3C6A-4402-8964-DA8991681A8C}" presName="spacer" presStyleCnt="0"/>
      <dgm:spPr/>
    </dgm:pt>
    <dgm:pt modelId="{A2CBD5A2-9C20-4292-90CF-17B4155E0D3D}" type="pres">
      <dgm:prSet presAssocID="{C73E34C3-CBE6-492E-9271-B36E546A3EC2}" presName="parentText" presStyleLbl="node1" presStyleIdx="2" presStyleCnt="5">
        <dgm:presLayoutVars>
          <dgm:chMax val="0"/>
          <dgm:bulletEnabled val="1"/>
        </dgm:presLayoutVars>
      </dgm:prSet>
      <dgm:spPr/>
    </dgm:pt>
    <dgm:pt modelId="{CB9BE614-D494-483A-9A8D-513BA982A3D9}" type="pres">
      <dgm:prSet presAssocID="{FBD52637-BF99-43CB-90A9-3F95198B0AB7}" presName="spacer" presStyleCnt="0"/>
      <dgm:spPr/>
    </dgm:pt>
    <dgm:pt modelId="{971CCD65-ED32-4E71-9059-76E1B210B412}" type="pres">
      <dgm:prSet presAssocID="{592B35D2-437C-4806-993D-731DEA98DD6D}" presName="parentText" presStyleLbl="node1" presStyleIdx="3" presStyleCnt="5">
        <dgm:presLayoutVars>
          <dgm:chMax val="0"/>
          <dgm:bulletEnabled val="1"/>
        </dgm:presLayoutVars>
      </dgm:prSet>
      <dgm:spPr/>
    </dgm:pt>
    <dgm:pt modelId="{EA5F1C6B-4A07-4595-ADB7-F4BEAC069A5B}" type="pres">
      <dgm:prSet presAssocID="{D47F0083-EA68-44E3-A392-6128C6FC10DB}" presName="spacer" presStyleCnt="0"/>
      <dgm:spPr/>
    </dgm:pt>
    <dgm:pt modelId="{1673E7EA-016A-4C19-9C72-EA36A6CD11E2}" type="pres">
      <dgm:prSet presAssocID="{EF53438F-6DE9-4061-BD27-A953281DB205}" presName="parentText" presStyleLbl="node1" presStyleIdx="4" presStyleCnt="5">
        <dgm:presLayoutVars>
          <dgm:chMax val="0"/>
          <dgm:bulletEnabled val="1"/>
        </dgm:presLayoutVars>
      </dgm:prSet>
      <dgm:spPr/>
    </dgm:pt>
  </dgm:ptLst>
  <dgm:cxnLst>
    <dgm:cxn modelId="{70BC260D-FAA3-4249-BAAA-7D20C8972E62}" type="presOf" srcId="{592B35D2-437C-4806-993D-731DEA98DD6D}" destId="{971CCD65-ED32-4E71-9059-76E1B210B412}" srcOrd="0" destOrd="0" presId="urn:microsoft.com/office/officeart/2005/8/layout/vList2"/>
    <dgm:cxn modelId="{DA34C71F-87C9-4A95-A25A-273FE02DA4EF}" srcId="{A96D015E-392C-46F8-996A-511E0873D296}" destId="{C73E34C3-CBE6-492E-9271-B36E546A3EC2}" srcOrd="2" destOrd="0" parTransId="{3691E09D-1AD0-49CF-A7BF-07E53D537BFA}" sibTransId="{FBD52637-BF99-43CB-90A9-3F95198B0AB7}"/>
    <dgm:cxn modelId="{7BA93C62-38AB-402C-A361-F20301A5F830}" srcId="{A96D015E-392C-46F8-996A-511E0873D296}" destId="{592B35D2-437C-4806-993D-731DEA98DD6D}" srcOrd="3" destOrd="0" parTransId="{2AA618B9-09E8-40C9-9621-0158ACCD468B}" sibTransId="{D47F0083-EA68-44E3-A392-6128C6FC10DB}"/>
    <dgm:cxn modelId="{166A5147-1136-4591-B13C-69BD8AFC4B6D}" srcId="{A96D015E-392C-46F8-996A-511E0873D296}" destId="{EF53438F-6DE9-4061-BD27-A953281DB205}" srcOrd="4" destOrd="0" parTransId="{6D063273-D64E-42EB-85D9-454F0129E501}" sibTransId="{4F083B22-8437-4F52-AB19-A8DB9213B910}"/>
    <dgm:cxn modelId="{B195F16F-83C6-4E90-BA8A-763B36D97D32}" type="presOf" srcId="{A96D015E-392C-46F8-996A-511E0873D296}" destId="{FB459419-C50F-46E6-BF74-00127D687815}" srcOrd="0" destOrd="0" presId="urn:microsoft.com/office/officeart/2005/8/layout/vList2"/>
    <dgm:cxn modelId="{FDFEAB7B-138A-41B0-B8B9-6BC61CCCC896}" type="presOf" srcId="{C73E34C3-CBE6-492E-9271-B36E546A3EC2}" destId="{A2CBD5A2-9C20-4292-90CF-17B4155E0D3D}" srcOrd="0" destOrd="0" presId="urn:microsoft.com/office/officeart/2005/8/layout/vList2"/>
    <dgm:cxn modelId="{6FFAED80-27F9-45BB-985D-369171FA70F0}" srcId="{A96D015E-392C-46F8-996A-511E0873D296}" destId="{B3BCF38F-62C6-4390-8C9E-9BF58C11AB9D}" srcOrd="1" destOrd="0" parTransId="{C4F70FE4-3B1C-4634-8BD7-D2818101B17A}" sibTransId="{A14D8EC2-3C6A-4402-8964-DA8991681A8C}"/>
    <dgm:cxn modelId="{C7DD5CBB-7C23-42CC-BEB2-5D25ADEC6A12}" type="presOf" srcId="{B3BCF38F-62C6-4390-8C9E-9BF58C11AB9D}" destId="{60BD74FD-2BAC-44D3-9D62-CC73393F77ED}" srcOrd="0" destOrd="0" presId="urn:microsoft.com/office/officeart/2005/8/layout/vList2"/>
    <dgm:cxn modelId="{462033E6-D786-4AE2-8955-7F0AEBA59D7F}" type="presOf" srcId="{D63565EE-F9E9-4321-B972-DE2A27968C4A}" destId="{3F6276F5-6D69-48C9-BEA9-DE6D1CCDB418}" srcOrd="0" destOrd="0" presId="urn:microsoft.com/office/officeart/2005/8/layout/vList2"/>
    <dgm:cxn modelId="{847A6DE8-E1A1-43E8-9CF8-BA53C217D1C6}" type="presOf" srcId="{EF53438F-6DE9-4061-BD27-A953281DB205}" destId="{1673E7EA-016A-4C19-9C72-EA36A6CD11E2}" srcOrd="0" destOrd="0" presId="urn:microsoft.com/office/officeart/2005/8/layout/vList2"/>
    <dgm:cxn modelId="{F8FBB6EF-EF60-4FD9-9CDA-DFDBA00AF8E9}" srcId="{A96D015E-392C-46F8-996A-511E0873D296}" destId="{D63565EE-F9E9-4321-B972-DE2A27968C4A}" srcOrd="0" destOrd="0" parTransId="{455ECB22-1F64-4827-AF4D-40155AE32060}" sibTransId="{8D2448F8-23E3-480D-82F0-A7B6222BCAD1}"/>
    <dgm:cxn modelId="{D366D6D4-3E2C-40D7-96DE-F7A10749D21E}" type="presParOf" srcId="{FB459419-C50F-46E6-BF74-00127D687815}" destId="{3F6276F5-6D69-48C9-BEA9-DE6D1CCDB418}" srcOrd="0" destOrd="0" presId="urn:microsoft.com/office/officeart/2005/8/layout/vList2"/>
    <dgm:cxn modelId="{3BCB605E-2F8E-4F90-AB70-57846E005BDB}" type="presParOf" srcId="{FB459419-C50F-46E6-BF74-00127D687815}" destId="{989C44C0-B8D2-4DA0-8340-0B3886D38C3E}" srcOrd="1" destOrd="0" presId="urn:microsoft.com/office/officeart/2005/8/layout/vList2"/>
    <dgm:cxn modelId="{38C24FFE-03F3-48CE-8DA1-092088D6DF52}" type="presParOf" srcId="{FB459419-C50F-46E6-BF74-00127D687815}" destId="{60BD74FD-2BAC-44D3-9D62-CC73393F77ED}" srcOrd="2" destOrd="0" presId="urn:microsoft.com/office/officeart/2005/8/layout/vList2"/>
    <dgm:cxn modelId="{71B1F60B-AE92-4E75-B922-389CE7062945}" type="presParOf" srcId="{FB459419-C50F-46E6-BF74-00127D687815}" destId="{2DF95E82-D596-4D31-A4A7-660DA3871E21}" srcOrd="3" destOrd="0" presId="urn:microsoft.com/office/officeart/2005/8/layout/vList2"/>
    <dgm:cxn modelId="{DA374B67-D62F-4BB3-92B3-9F7FBC42C541}" type="presParOf" srcId="{FB459419-C50F-46E6-BF74-00127D687815}" destId="{A2CBD5A2-9C20-4292-90CF-17B4155E0D3D}" srcOrd="4" destOrd="0" presId="urn:microsoft.com/office/officeart/2005/8/layout/vList2"/>
    <dgm:cxn modelId="{5A993140-BAD5-4C08-AA8C-747345B7C706}" type="presParOf" srcId="{FB459419-C50F-46E6-BF74-00127D687815}" destId="{CB9BE614-D494-483A-9A8D-513BA982A3D9}" srcOrd="5" destOrd="0" presId="urn:microsoft.com/office/officeart/2005/8/layout/vList2"/>
    <dgm:cxn modelId="{B42A30C5-6C74-4080-8278-BA4EFF155B94}" type="presParOf" srcId="{FB459419-C50F-46E6-BF74-00127D687815}" destId="{971CCD65-ED32-4E71-9059-76E1B210B412}" srcOrd="6" destOrd="0" presId="urn:microsoft.com/office/officeart/2005/8/layout/vList2"/>
    <dgm:cxn modelId="{ADE5B10D-7FDF-446D-AE65-90B5B0D2D68A}" type="presParOf" srcId="{FB459419-C50F-46E6-BF74-00127D687815}" destId="{EA5F1C6B-4A07-4595-ADB7-F4BEAC069A5B}" srcOrd="7" destOrd="0" presId="urn:microsoft.com/office/officeart/2005/8/layout/vList2"/>
    <dgm:cxn modelId="{5F3347FD-1A79-4734-94AE-CA1C072100FD}" type="presParOf" srcId="{FB459419-C50F-46E6-BF74-00127D687815}" destId="{1673E7EA-016A-4C19-9C72-EA36A6CD11E2}"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76F5-6D69-48C9-BEA9-DE6D1CCDB418}">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Maladies</a:t>
          </a:r>
        </a:p>
      </dsp:txBody>
      <dsp:txXfrm>
        <a:off x="50420" y="70868"/>
        <a:ext cx="6162800" cy="932014"/>
      </dsp:txXfrm>
    </dsp:sp>
    <dsp:sp modelId="{60BD74FD-2BAC-44D3-9D62-CC73393F77ED}">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Perte</a:t>
          </a:r>
          <a:r>
            <a:rPr lang="en-US" sz="2600" kern="1200" dirty="0"/>
            <a:t> du </a:t>
          </a:r>
          <a:r>
            <a:rPr lang="en-US" sz="2600" kern="1200" dirty="0" err="1"/>
            <a:t>territoire</a:t>
          </a:r>
          <a:r>
            <a:rPr lang="en-US" sz="2600" kern="1200" dirty="0"/>
            <a:t> et des </a:t>
          </a:r>
          <a:r>
            <a:rPr lang="en-US" sz="2600" kern="1200" dirty="0" err="1"/>
            <a:t>ressources</a:t>
          </a:r>
          <a:r>
            <a:rPr lang="en-US" sz="2600" kern="1200" dirty="0"/>
            <a:t> </a:t>
          </a:r>
          <a:r>
            <a:rPr lang="en-US" sz="2600" kern="1200" dirty="0" err="1"/>
            <a:t>menant</a:t>
          </a:r>
          <a:r>
            <a:rPr lang="en-US" sz="2600" kern="1200" dirty="0"/>
            <a:t> aux </a:t>
          </a:r>
          <a:r>
            <a:rPr lang="en-US" sz="2600" kern="1200" dirty="0" err="1"/>
            <a:t>réserves</a:t>
          </a:r>
          <a:endParaRPr lang="en-US" sz="2600" kern="1200" dirty="0"/>
        </a:p>
      </dsp:txBody>
      <dsp:txXfrm>
        <a:off x="50420" y="1178602"/>
        <a:ext cx="6162800" cy="932014"/>
      </dsp:txXfrm>
    </dsp:sp>
    <dsp:sp modelId="{A2CBD5A2-9C20-4292-90CF-17B4155E0D3D}">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Loi</a:t>
          </a:r>
          <a:r>
            <a:rPr lang="en-US" sz="2600" kern="1200" dirty="0"/>
            <a:t> sur les </a:t>
          </a:r>
          <a:r>
            <a:rPr lang="en-US" sz="2600" kern="1200" dirty="0" err="1"/>
            <a:t>Indiens</a:t>
          </a:r>
          <a:endParaRPr lang="en-US" sz="2600" kern="1200" dirty="0"/>
        </a:p>
      </dsp:txBody>
      <dsp:txXfrm>
        <a:off x="50420" y="2286336"/>
        <a:ext cx="6162800" cy="932014"/>
      </dsp:txXfrm>
    </dsp:sp>
    <dsp:sp modelId="{971CCD65-ED32-4E71-9059-76E1B210B412}">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Écoles </a:t>
          </a:r>
          <a:r>
            <a:rPr lang="en-US" sz="2600" kern="1200" dirty="0" err="1"/>
            <a:t>résidentielles</a:t>
          </a:r>
          <a:endParaRPr lang="en-US" sz="2600" kern="1200" dirty="0"/>
        </a:p>
      </dsp:txBody>
      <dsp:txXfrm>
        <a:off x="50420" y="3394071"/>
        <a:ext cx="6162800" cy="932014"/>
      </dsp:txXfrm>
    </dsp:sp>
    <dsp:sp modelId="{1673E7EA-016A-4C19-9C72-EA36A6CD11E2}">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Raffle des </a:t>
          </a:r>
          <a:r>
            <a:rPr lang="en-US" sz="2600" kern="1200" dirty="0" err="1"/>
            <a:t>années</a:t>
          </a:r>
          <a:r>
            <a:rPr lang="en-US" sz="2600" kern="1200" dirty="0"/>
            <a:t> 60</a:t>
          </a:r>
        </a:p>
      </dsp:txBody>
      <dsp:txXfrm>
        <a:off x="50420" y="4501805"/>
        <a:ext cx="616280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2FF34-EE2C-461F-964E-A24109265ACB}"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0FCBF-90D1-4F01-9B54-BB0BCC0A0FAE}" type="slidenum">
              <a:rPr lang="en-US" smtClean="0"/>
              <a:t>‹#›</a:t>
            </a:fld>
            <a:endParaRPr lang="en-US"/>
          </a:p>
        </p:txBody>
      </p:sp>
    </p:spTree>
    <p:extLst>
      <p:ext uri="{BB962C8B-B14F-4D97-AF65-F5344CB8AC3E}">
        <p14:creationId xmlns:p14="http://schemas.microsoft.com/office/powerpoint/2010/main" val="86468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nesc.ca/wp/wp-content/uploads/2015/07/PUB-LFP-IRSR-10-2015-07-WEB.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Faites un remue-méninge sur la signification du colonialisme. Écrivez les définitions au tableau.</a:t>
            </a:r>
          </a:p>
          <a:p>
            <a:r>
              <a:rPr lang="fr-CA" noProof="0" dirty="0"/>
              <a:t>Les réponses devraient inclure: </a:t>
            </a:r>
          </a:p>
          <a:p>
            <a:pPr marL="171450" indent="-171450">
              <a:buFont typeface="Arial" panose="020B0604020202020204" pitchFamily="34" charset="0"/>
              <a:buChar char="•"/>
            </a:pPr>
            <a:r>
              <a:rPr lang="fr-CA" noProof="0" dirty="0"/>
              <a:t>La politique ou la pratique d’acquisition d’un pouvoir partiel ou total sur un autre pays;</a:t>
            </a:r>
          </a:p>
          <a:p>
            <a:pPr marL="171450" indent="-171450">
              <a:buFont typeface="Arial" panose="020B0604020202020204" pitchFamily="34" charset="0"/>
              <a:buChar char="•"/>
            </a:pPr>
            <a:r>
              <a:rPr lang="fr-CA" noProof="0" dirty="0"/>
              <a:t>L’occupation du pays par des colons;</a:t>
            </a:r>
          </a:p>
          <a:p>
            <a:pPr marL="171450" indent="-171450">
              <a:buFont typeface="Arial" panose="020B0604020202020204" pitchFamily="34" charset="0"/>
              <a:buChar char="•"/>
            </a:pPr>
            <a:r>
              <a:rPr lang="fr-CA" noProof="0" dirty="0"/>
              <a:t>L’exploitation économique du pays.</a:t>
            </a:r>
          </a:p>
          <a:p>
            <a:pPr marL="0" indent="0">
              <a:buFont typeface="Arial" panose="020B0604020202020204" pitchFamily="34" charset="0"/>
              <a:buNone/>
            </a:pPr>
            <a:r>
              <a:rPr lang="fr-CA" noProof="0" dirty="0"/>
              <a:t>Donc:</a:t>
            </a:r>
          </a:p>
          <a:p>
            <a:pPr marL="171450" indent="-171450">
              <a:buFont typeface="Arial" panose="020B0604020202020204" pitchFamily="34" charset="0"/>
              <a:buChar char="•"/>
            </a:pPr>
            <a:r>
              <a:rPr lang="fr-CA" noProof="0" dirty="0"/>
              <a:t>contrôle politique;</a:t>
            </a:r>
          </a:p>
          <a:p>
            <a:pPr marL="171450" indent="-171450">
              <a:buFont typeface="Arial" panose="020B0604020202020204" pitchFamily="34" charset="0"/>
              <a:buChar char="•"/>
            </a:pPr>
            <a:r>
              <a:rPr lang="fr-CA" noProof="0" dirty="0"/>
              <a:t>revendication des terres;</a:t>
            </a:r>
          </a:p>
          <a:p>
            <a:pPr marL="171450" indent="-171450">
              <a:buFont typeface="Arial" panose="020B0604020202020204" pitchFamily="34" charset="0"/>
              <a:buChar char="•"/>
            </a:pPr>
            <a:r>
              <a:rPr lang="fr-CA" noProof="0" dirty="0"/>
              <a:t>expulsion, oppression ou extermination des peuples autochtones;</a:t>
            </a:r>
          </a:p>
          <a:p>
            <a:pPr marL="171450" indent="-171450">
              <a:buFont typeface="Arial" panose="020B0604020202020204" pitchFamily="34" charset="0"/>
              <a:buChar char="•"/>
            </a:pPr>
            <a:r>
              <a:rPr lang="fr-CA" noProof="0" dirty="0"/>
              <a:t>extraction de toutes les ressources.</a:t>
            </a:r>
          </a:p>
          <a:p>
            <a:endParaRPr lang="fr-CA" noProof="0" dirty="0"/>
          </a:p>
        </p:txBody>
      </p:sp>
      <p:sp>
        <p:nvSpPr>
          <p:cNvPr id="4" name="Slide Number Placeholder 3"/>
          <p:cNvSpPr>
            <a:spLocks noGrp="1"/>
          </p:cNvSpPr>
          <p:nvPr>
            <p:ph type="sldNum" sz="quarter" idx="5"/>
          </p:nvPr>
        </p:nvSpPr>
        <p:spPr/>
        <p:txBody>
          <a:bodyPr/>
          <a:lstStyle/>
          <a:p>
            <a:fld id="{64E0FCBF-90D1-4F01-9B54-BB0BCC0A0FAE}" type="slidenum">
              <a:rPr lang="en-US" smtClean="0"/>
              <a:t>1</a:t>
            </a:fld>
            <a:endParaRPr lang="en-US"/>
          </a:p>
        </p:txBody>
      </p:sp>
    </p:spTree>
    <p:extLst>
      <p:ext uri="{BB962C8B-B14F-4D97-AF65-F5344CB8AC3E}">
        <p14:creationId xmlns:p14="http://schemas.microsoft.com/office/powerpoint/2010/main" val="114002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886450"/>
          </a:xfrm>
        </p:spPr>
        <p:txBody>
          <a:bodyPr/>
          <a:lstStyle/>
          <a:p>
            <a:r>
              <a:rPr lang="fr-CA" sz="1000" noProof="0" dirty="0"/>
              <a:t>Nous espérons qu’en tant que personne enseignante, vous vous éduquiez sur le système des pensionnats indiens et leur impact génocidaire. Voici des liens vers des guides pédagogiques créés par des personnes autochtones ou en collaboration avec celles-ci: </a:t>
            </a:r>
          </a:p>
          <a:p>
            <a:r>
              <a:rPr lang="fr-CA" sz="1000" noProof="0" dirty="0">
                <a:hlinkClick r:id="rId3"/>
              </a:rPr>
              <a:t>https://www.fnesc.ca/wp/wp-content/uploads/2015/07/PUB-LFP-IRSR-10-2015-07-WEB.pdf</a:t>
            </a:r>
            <a:r>
              <a:rPr lang="fr-CA" sz="1000" noProof="0" dirty="0"/>
              <a:t> (anglais)</a:t>
            </a:r>
          </a:p>
          <a:p>
            <a:r>
              <a:rPr lang="fr-CA" sz="1000" noProof="0" dirty="0"/>
              <a:t>https://www.edu.gov.mb.ca/m12/frpub/ped/sh/pensionnats_autochtones/docs/doc_complet.pdf </a:t>
            </a:r>
          </a:p>
          <a:p>
            <a:r>
              <a:rPr lang="fr-CA" sz="1000" noProof="0" dirty="0"/>
              <a:t>https://fb.historicacanada.ca/education/francais/pensionnats-indiens-heritage/</a:t>
            </a:r>
          </a:p>
          <a:p>
            <a:endParaRPr lang="fr-CA" sz="1000" noProof="0" dirty="0"/>
          </a:p>
          <a:p>
            <a:r>
              <a:rPr lang="fr-CA" sz="1000" noProof="0" dirty="0"/>
              <a:t>Parlez aux personnes étudiantes à propos des kidnappings légaux orchestrés par la GRC et les agents indiens. Discutez des moyens pris pour éloigner les enfants de leur communauté et les placer dans des écoles où les parents ne pouvaient pas visiter et où ils demeuraient souvent l’été. Les parents ne pouvaient pas cacher leurs enfants (même si beaucoup l’ont fait) ou résister puisqu’ils risquaient la prison. Ceci s’est produit sur plusieurs générations, la dernière école ayant fermé en 1996. Beaucoup des parents qui voyaient leurs enfants enlevés pour aller dans ces écoles avaient eux-mêmes vécu les pensionnats et savaient donc ce qui les attendait.</a:t>
            </a:r>
          </a:p>
          <a:p>
            <a:endParaRPr lang="fr-CA" sz="1000" noProof="0" dirty="0"/>
          </a:p>
          <a:p>
            <a:r>
              <a:rPr lang="fr-CA" sz="1000" noProof="0" dirty="0"/>
              <a:t>Les enfants arrivant à ces écoles avaient souvent les cheveux coupés (surtout les garçons, dont les cheveux longs signifiaient leur lien avec la Mère Terre), recevaient un nom chrétien et parfois un nombre. Ils ne pouvaient ni pratiquer leurs traditions ni parler leur langue.</a:t>
            </a:r>
          </a:p>
          <a:p>
            <a:endParaRPr lang="fr-CA" sz="1000" noProof="0" dirty="0"/>
          </a:p>
          <a:p>
            <a:r>
              <a:rPr lang="fr-CA" sz="1000" noProof="0" dirty="0"/>
              <a:t>Pendant ce temps au pensionnat, plusieurs enfants ont été physiquement et sexuellement abusés. Lorsqu’ils parlaient leur langue ou pratiquaient leurs traditions, les punitions étaient tellement sévères que plusieurs moururent. D’autres enfants, désespérés de retourner à la maison, s’enfuirent et moururent à cause de l’environnement. D’autres encore se suicidèrent ou moururent de malnutrition ou de tuberculose. Leurs corps n’ont pas été retournés aux familles, mais furent enterrés sur place sans indication de leur existence. Le taux de mortalité d’un enfant dans un pensionnat était aussi élevé que le taux de mortalité d’un soldat de la Première Guerre mondiale.</a:t>
            </a:r>
          </a:p>
          <a:p>
            <a:endParaRPr lang="fr-CA" sz="1000" noProof="0" dirty="0"/>
          </a:p>
          <a:p>
            <a:r>
              <a:rPr lang="fr-CA" sz="1000" noProof="0" dirty="0"/>
              <a:t>Demandez aux personnes étudiantes d’imaginer certaines des conséquences de cette souffrance sur les élèves et sur leur descendance. Des divisions générationnelles et communautaires, la perte de la langue et des traditions, des cycles d’abus et de dépendance, des troubles de santé mentale comme le syndrome de stress posttraumatique et le trauma intergénérationnel sont toutes des conséquences possibles des pensionnats.</a:t>
            </a:r>
          </a:p>
        </p:txBody>
      </p:sp>
      <p:sp>
        <p:nvSpPr>
          <p:cNvPr id="4" name="Slide Number Placeholder 3"/>
          <p:cNvSpPr>
            <a:spLocks noGrp="1"/>
          </p:cNvSpPr>
          <p:nvPr>
            <p:ph type="sldNum" sz="quarter" idx="5"/>
          </p:nvPr>
        </p:nvSpPr>
        <p:spPr/>
        <p:txBody>
          <a:bodyPr/>
          <a:lstStyle/>
          <a:p>
            <a:fld id="{64E0FCBF-90D1-4F01-9B54-BB0BCC0A0FAE}" type="slidenum">
              <a:rPr lang="en-US" smtClean="0"/>
              <a:t>10</a:t>
            </a:fld>
            <a:endParaRPr lang="en-US"/>
          </a:p>
        </p:txBody>
      </p:sp>
    </p:spTree>
    <p:extLst>
      <p:ext uri="{BB962C8B-B14F-4D97-AF65-F5344CB8AC3E}">
        <p14:creationId xmlns:p14="http://schemas.microsoft.com/office/powerpoint/2010/main" val="90813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4E0FCBF-90D1-4F01-9B54-BB0BCC0A0FAE}" type="slidenum">
              <a:rPr lang="en-US" smtClean="0"/>
              <a:t>11</a:t>
            </a:fld>
            <a:endParaRPr lang="en-US"/>
          </a:p>
        </p:txBody>
      </p:sp>
    </p:spTree>
    <p:extLst>
      <p:ext uri="{BB962C8B-B14F-4D97-AF65-F5344CB8AC3E}">
        <p14:creationId xmlns:p14="http://schemas.microsoft.com/office/powerpoint/2010/main" val="198871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Clarifiez que cette diapositive ne présente qu’une petite partie de l’oppression coloniale contemporaine et qu’il y a plusieurs autres exemples.</a:t>
            </a:r>
          </a:p>
          <a:p>
            <a:r>
              <a:rPr lang="fr-CA" noProof="0" dirty="0"/>
              <a:t>Demandez aux personnes étudiantes si elles connaissent d’autres exemples ou plus de détails sur ceux présentés.</a:t>
            </a:r>
          </a:p>
        </p:txBody>
      </p:sp>
      <p:sp>
        <p:nvSpPr>
          <p:cNvPr id="4" name="Slide Number Placeholder 3"/>
          <p:cNvSpPr>
            <a:spLocks noGrp="1"/>
          </p:cNvSpPr>
          <p:nvPr>
            <p:ph type="sldNum" sz="quarter" idx="5"/>
          </p:nvPr>
        </p:nvSpPr>
        <p:spPr/>
        <p:txBody>
          <a:bodyPr/>
          <a:lstStyle/>
          <a:p>
            <a:fld id="{64E0FCBF-90D1-4F01-9B54-BB0BCC0A0FAE}" type="slidenum">
              <a:rPr lang="en-US" smtClean="0"/>
              <a:t>12</a:t>
            </a:fld>
            <a:endParaRPr lang="en-US"/>
          </a:p>
        </p:txBody>
      </p:sp>
    </p:spTree>
    <p:extLst>
      <p:ext uri="{BB962C8B-B14F-4D97-AF65-F5344CB8AC3E}">
        <p14:creationId xmlns:p14="http://schemas.microsoft.com/office/powerpoint/2010/main" val="253726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Cette diapositive se veut une démonstration que les communautés autochtones ne sont pas mortes, n’ont pas abandonné le combat et ne veulent plus être des victimes.</a:t>
            </a:r>
          </a:p>
          <a:p>
            <a:r>
              <a:rPr lang="fr-CA" noProof="0" dirty="0"/>
              <a:t>Tentez de souligner que même si l’histoire est horrible, les peuples autochtones sont toujours vibrants, en croissance (en fait, elle a la plus jeune population de n’importe quel groupe au Canada) et maintiennent leurs traditions et cultures malgré la pression constante</a:t>
            </a:r>
          </a:p>
        </p:txBody>
      </p:sp>
      <p:sp>
        <p:nvSpPr>
          <p:cNvPr id="4" name="Slide Number Placeholder 3"/>
          <p:cNvSpPr>
            <a:spLocks noGrp="1"/>
          </p:cNvSpPr>
          <p:nvPr>
            <p:ph type="sldNum" sz="quarter" idx="5"/>
          </p:nvPr>
        </p:nvSpPr>
        <p:spPr/>
        <p:txBody>
          <a:bodyPr/>
          <a:lstStyle/>
          <a:p>
            <a:fld id="{64E0FCBF-90D1-4F01-9B54-BB0BCC0A0FAE}" type="slidenum">
              <a:rPr lang="en-US" smtClean="0"/>
              <a:t>13</a:t>
            </a:fld>
            <a:endParaRPr lang="en-US"/>
          </a:p>
        </p:txBody>
      </p:sp>
    </p:spTree>
    <p:extLst>
      <p:ext uri="{BB962C8B-B14F-4D97-AF65-F5344CB8AC3E}">
        <p14:creationId xmlns:p14="http://schemas.microsoft.com/office/powerpoint/2010/main" val="132951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E0FCBF-90D1-4F01-9B54-BB0BCC0A0FAE}" type="slidenum">
              <a:rPr lang="en-US" smtClean="0"/>
              <a:t>14</a:t>
            </a:fld>
            <a:endParaRPr lang="en-US"/>
          </a:p>
        </p:txBody>
      </p:sp>
    </p:spTree>
    <p:extLst>
      <p:ext uri="{BB962C8B-B14F-4D97-AF65-F5344CB8AC3E}">
        <p14:creationId xmlns:p14="http://schemas.microsoft.com/office/powerpoint/2010/main" val="43358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personne enseignante peut choisir de participer activement dans la discussion. Cela permet d’intervenir lors de réactions défensives et dans la </a:t>
            </a:r>
            <a:r>
              <a:rPr lang="fr-CA" noProof="0" dirty="0" err="1"/>
              <a:t>positionnalité</a:t>
            </a:r>
            <a:r>
              <a:rPr lang="fr-CA" noProof="0" dirty="0"/>
              <a:t> des personnes issues de l’immigration récente, comme discuté dans le plan de la leçon.</a:t>
            </a:r>
          </a:p>
        </p:txBody>
      </p:sp>
      <p:sp>
        <p:nvSpPr>
          <p:cNvPr id="4" name="Slide Number Placeholder 3"/>
          <p:cNvSpPr>
            <a:spLocks noGrp="1"/>
          </p:cNvSpPr>
          <p:nvPr>
            <p:ph type="sldNum" sz="quarter" idx="5"/>
          </p:nvPr>
        </p:nvSpPr>
        <p:spPr/>
        <p:txBody>
          <a:bodyPr/>
          <a:lstStyle/>
          <a:p>
            <a:fld id="{64E0FCBF-90D1-4F01-9B54-BB0BCC0A0FAE}" type="slidenum">
              <a:rPr lang="en-US" smtClean="0"/>
              <a:t>2</a:t>
            </a:fld>
            <a:endParaRPr lang="en-US" dirty="0"/>
          </a:p>
        </p:txBody>
      </p:sp>
    </p:spTree>
    <p:extLst>
      <p:ext uri="{BB962C8B-B14F-4D97-AF65-F5344CB8AC3E}">
        <p14:creationId xmlns:p14="http://schemas.microsoft.com/office/powerpoint/2010/main" val="273450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Notez que ce ne sont pas tous les peuples autochtones qui sont migratoires et peu d’entre eux sont nomades dans le vrai sens du terme.</a:t>
            </a:r>
          </a:p>
          <a:p>
            <a:r>
              <a:rPr lang="fr-CA" noProof="0" dirty="0"/>
              <a:t>Certaines nations autochtones, comme les </a:t>
            </a:r>
            <a:r>
              <a:rPr lang="fr-CA" noProof="0" dirty="0" err="1"/>
              <a:t>Okanagons</a:t>
            </a:r>
            <a:r>
              <a:rPr lang="fr-CA" noProof="0" dirty="0"/>
              <a:t>, étaient agricoles et sédentaires.</a:t>
            </a:r>
          </a:p>
          <a:p>
            <a:r>
              <a:rPr lang="fr-CA" noProof="0" dirty="0"/>
              <a:t>Mais plusieurs nations suivaient les routes migratoires et commerciales, rencontrant d’autres communautés de différentes nations à divers moments de l’année pour célébrer, commercer, etc.</a:t>
            </a:r>
          </a:p>
          <a:p>
            <a:endParaRPr lang="fr-CA" noProof="0" dirty="0"/>
          </a:p>
          <a:p>
            <a:r>
              <a:rPr lang="fr-CA" noProof="0" dirty="0"/>
              <a:t>Demandez aux personnes étudiantes si elles connaissent les noms de certaines de ces nations (Haïda, Innu, Inuit, Cri de l’Ouest et de l’Est, </a:t>
            </a:r>
            <a:r>
              <a:rPr lang="fr-CA" noProof="0" dirty="0" err="1"/>
              <a:t>Anishinaabe</a:t>
            </a:r>
            <a:r>
              <a:rPr lang="fr-CA" noProof="0" dirty="0"/>
              <a:t>, Coastal Salish, Blackfoot, etc.)</a:t>
            </a:r>
          </a:p>
          <a:p>
            <a:r>
              <a:rPr lang="fr-CA" noProof="0" dirty="0"/>
              <a:t>Lorsqu’elles identifient ces nations, vous pouvez demander où celles-ci vivent et si elles en connaissent plus sur celles-ci, comme les habitudes alimentaires, commerciales ou d’habitation.</a:t>
            </a:r>
          </a:p>
        </p:txBody>
      </p:sp>
      <p:sp>
        <p:nvSpPr>
          <p:cNvPr id="4" name="Slide Number Placeholder 3"/>
          <p:cNvSpPr>
            <a:spLocks noGrp="1"/>
          </p:cNvSpPr>
          <p:nvPr>
            <p:ph type="sldNum" sz="quarter" idx="5"/>
          </p:nvPr>
        </p:nvSpPr>
        <p:spPr/>
        <p:txBody>
          <a:bodyPr/>
          <a:lstStyle/>
          <a:p>
            <a:fld id="{64E0FCBF-90D1-4F01-9B54-BB0BCC0A0FAE}" type="slidenum">
              <a:rPr lang="en-US" smtClean="0"/>
              <a:t>3</a:t>
            </a:fld>
            <a:endParaRPr lang="en-US"/>
          </a:p>
        </p:txBody>
      </p:sp>
    </p:spTree>
    <p:extLst>
      <p:ext uri="{BB962C8B-B14F-4D97-AF65-F5344CB8AC3E}">
        <p14:creationId xmlns:p14="http://schemas.microsoft.com/office/powerpoint/2010/main" val="381949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site Internet </a:t>
            </a:r>
            <a:r>
              <a:rPr lang="en-US" dirty="0" err="1"/>
              <a:t>fournit</a:t>
            </a:r>
            <a:r>
              <a:rPr lang="en-US" dirty="0"/>
              <a:t> </a:t>
            </a:r>
            <a:r>
              <a:rPr lang="en-US" dirty="0" err="1"/>
              <a:t>une</a:t>
            </a:r>
            <a:r>
              <a:rPr lang="en-US" dirty="0"/>
              <a:t> carte interactive de </a:t>
            </a:r>
            <a:r>
              <a:rPr lang="en-US" dirty="0" err="1"/>
              <a:t>l’Amérique</a:t>
            </a:r>
            <a:r>
              <a:rPr lang="en-US" dirty="0"/>
              <a:t> du Nord et des nations y vivant </a:t>
            </a:r>
            <a:r>
              <a:rPr lang="en-US" dirty="0" err="1"/>
              <a:t>avant</a:t>
            </a:r>
            <a:r>
              <a:rPr lang="en-US" dirty="0"/>
              <a:t> la </a:t>
            </a:r>
            <a:r>
              <a:rPr lang="en-US" dirty="0" err="1"/>
              <a:t>colonisation</a:t>
            </a:r>
            <a:r>
              <a:rPr lang="en-US" dirty="0"/>
              <a:t>. Nous </a:t>
            </a:r>
            <a:r>
              <a:rPr lang="en-US" dirty="0" err="1"/>
              <a:t>vous</a:t>
            </a:r>
            <a:r>
              <a:rPr lang="en-US" dirty="0"/>
              <a:t> </a:t>
            </a:r>
            <a:r>
              <a:rPr lang="en-US" dirty="0" err="1"/>
              <a:t>invitons</a:t>
            </a:r>
            <a:r>
              <a:rPr lang="en-US" dirty="0"/>
              <a:t> à </a:t>
            </a:r>
            <a:r>
              <a:rPr lang="en-US" dirty="0" err="1"/>
              <a:t>visiter</a:t>
            </a:r>
            <a:r>
              <a:rPr lang="en-US" dirty="0"/>
              <a:t> le site avec la </a:t>
            </a:r>
            <a:r>
              <a:rPr lang="en-US" dirty="0" err="1"/>
              <a:t>classe</a:t>
            </a:r>
            <a:r>
              <a:rPr lang="en-US" dirty="0"/>
              <a:t>.</a:t>
            </a:r>
          </a:p>
        </p:txBody>
      </p:sp>
      <p:sp>
        <p:nvSpPr>
          <p:cNvPr id="4" name="Slide Number Placeholder 3"/>
          <p:cNvSpPr>
            <a:spLocks noGrp="1"/>
          </p:cNvSpPr>
          <p:nvPr>
            <p:ph type="sldNum" sz="quarter" idx="5"/>
          </p:nvPr>
        </p:nvSpPr>
        <p:spPr/>
        <p:txBody>
          <a:bodyPr/>
          <a:lstStyle/>
          <a:p>
            <a:fld id="{64E0FCBF-90D1-4F01-9B54-BB0BCC0A0FAE}" type="slidenum">
              <a:rPr lang="en-US" smtClean="0"/>
              <a:t>4</a:t>
            </a:fld>
            <a:endParaRPr lang="en-US"/>
          </a:p>
        </p:txBody>
      </p:sp>
    </p:spTree>
    <p:extLst>
      <p:ext uri="{BB962C8B-B14F-4D97-AF65-F5344CB8AC3E}">
        <p14:creationId xmlns:p14="http://schemas.microsoft.com/office/powerpoint/2010/main" val="18992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2"/>
            </a:pPr>
            <a:r>
              <a:rPr lang="fr-CA" noProof="0" dirty="0"/>
              <a:t>Par exemple, est-ce que ce territoire fait partie des traités numérotés ou est non cédé? Si c’est le cas, qu’est-ce que cela signifie pour les allochtones vivant sur le territoire et leur relation avec les peuples autochtones et les terres?</a:t>
            </a:r>
          </a:p>
          <a:p>
            <a:pPr marL="228600" indent="-228600">
              <a:buAutoNum type="arabicPlain" startAt="2"/>
            </a:pPr>
            <a:endParaRPr lang="fr-CA" noProof="0" dirty="0"/>
          </a:p>
          <a:p>
            <a:r>
              <a:rPr lang="fr-CA" noProof="0" dirty="0"/>
              <a:t>La personne enseignante devrait sauter sur l’occasion pour parler de la nation autochtone du territoire et comment son territoire a été pris au fil du temps, ainsi que tout traité qui pourrait y être lié.</a:t>
            </a:r>
          </a:p>
        </p:txBody>
      </p:sp>
      <p:sp>
        <p:nvSpPr>
          <p:cNvPr id="4" name="Slide Number Placeholder 3"/>
          <p:cNvSpPr>
            <a:spLocks noGrp="1"/>
          </p:cNvSpPr>
          <p:nvPr>
            <p:ph type="sldNum" sz="quarter" idx="5"/>
          </p:nvPr>
        </p:nvSpPr>
        <p:spPr/>
        <p:txBody>
          <a:bodyPr/>
          <a:lstStyle/>
          <a:p>
            <a:fld id="{64E0FCBF-90D1-4F01-9B54-BB0BCC0A0FAE}" type="slidenum">
              <a:rPr lang="en-US" smtClean="0"/>
              <a:t>5</a:t>
            </a:fld>
            <a:endParaRPr lang="en-US"/>
          </a:p>
        </p:txBody>
      </p:sp>
    </p:spTree>
    <p:extLst>
      <p:ext uri="{BB962C8B-B14F-4D97-AF65-F5344CB8AC3E}">
        <p14:creationId xmlns:p14="http://schemas.microsoft.com/office/powerpoint/2010/main" val="111671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Vous pouvez détailler cet aspect comme bon vous semble.</a:t>
            </a:r>
          </a:p>
          <a:p>
            <a:r>
              <a:rPr lang="fr-CA" noProof="0" dirty="0"/>
              <a:t>Il est toutefois important de parler du lien entre les compagnies de traite et la prise des terres par la Couronne, montrant ainsi que le colonialisme, le capitalisme et l’impérialisme sont tous liés.</a:t>
            </a:r>
          </a:p>
          <a:p>
            <a:r>
              <a:rPr lang="fr-CA" noProof="0" dirty="0"/>
              <a:t>Demandez à votre classe quels sont les enjeux avec certains des termes décrivant l’Amérique du Nord et le processus de colonisation européenne.</a:t>
            </a:r>
          </a:p>
          <a:p>
            <a:r>
              <a:rPr lang="fr-CA" noProof="0" dirty="0"/>
              <a:t>Demandez à la classe si elle `connait d’autres termes, toujours utilisés ou pas, comme « développement » des ressources.</a:t>
            </a:r>
          </a:p>
        </p:txBody>
      </p:sp>
      <p:sp>
        <p:nvSpPr>
          <p:cNvPr id="4" name="Slide Number Placeholder 3"/>
          <p:cNvSpPr>
            <a:spLocks noGrp="1"/>
          </p:cNvSpPr>
          <p:nvPr>
            <p:ph type="sldNum" sz="quarter" idx="5"/>
          </p:nvPr>
        </p:nvSpPr>
        <p:spPr/>
        <p:txBody>
          <a:bodyPr/>
          <a:lstStyle/>
          <a:p>
            <a:fld id="{64E0FCBF-90D1-4F01-9B54-BB0BCC0A0FAE}" type="slidenum">
              <a:rPr lang="en-US" smtClean="0"/>
              <a:t>6</a:t>
            </a:fld>
            <a:endParaRPr lang="en-US"/>
          </a:p>
        </p:txBody>
      </p:sp>
    </p:spTree>
    <p:extLst>
      <p:ext uri="{BB962C8B-B14F-4D97-AF65-F5344CB8AC3E}">
        <p14:creationId xmlns:p14="http://schemas.microsoft.com/office/powerpoint/2010/main" val="231193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A" noProof="0" dirty="0"/>
              <a:t>Demandez aux personnes étudiantes comment la Confédération s’est produite.</a:t>
            </a:r>
          </a:p>
          <a:p>
            <a:r>
              <a:rPr lang="fr-CA" noProof="0" dirty="0"/>
              <a:t>Éventuellement, le Canada est devenu son propre pays en 1867. Cela signifie qu’à partir de ce moment, les Britanniques et les gens d’origine britannique se voient responsables du territoire.</a:t>
            </a:r>
          </a:p>
          <a:p>
            <a:endParaRPr lang="fr-CA" sz="1200" noProof="0" dirty="0"/>
          </a:p>
          <a:p>
            <a:r>
              <a:rPr lang="fr-CA" sz="1200" noProof="0" dirty="0"/>
              <a:t>Quelles autres initiatives de colonisation prenaient place au même moment?</a:t>
            </a:r>
          </a:p>
          <a:p>
            <a:r>
              <a:rPr lang="fr-CA" sz="1200" noProof="0" dirty="0"/>
              <a:t>La colonisation de l’Ouest provoque le déplacement de nombreuses nations, incluant les Cris de l’Ouest et les Métis.</a:t>
            </a:r>
          </a:p>
          <a:p>
            <a:r>
              <a:rPr lang="fr-CA" sz="1200" noProof="0" dirty="0"/>
              <a:t>Si vous voulez, vous pouvez parler des rébellions de la rivière Rouge et du Nord-Ouest.</a:t>
            </a:r>
          </a:p>
          <a:p>
            <a:endParaRPr lang="fr-CA" sz="1200" noProof="0" dirty="0"/>
          </a:p>
          <a:p>
            <a:r>
              <a:rPr lang="fr-CA" sz="1200" noProof="0" dirty="0"/>
              <a:t>Ceci peut aussi être le moment pour parler des traités et ce qu’ils signifient pour les nations autochtones en termes de territoire.</a:t>
            </a:r>
          </a:p>
          <a:p>
            <a:r>
              <a:rPr lang="fr-CA" sz="1200" noProof="0" dirty="0"/>
              <a:t>Aussi, vous pouvez discuter de la frontière entre les États-Unis et le Canada, ainsi que de la division qu’elle provoque pour de nombreuses nations, dont les Pieds-Noirs.</a:t>
            </a:r>
          </a:p>
        </p:txBody>
      </p:sp>
      <p:sp>
        <p:nvSpPr>
          <p:cNvPr id="4" name="Slide Number Placeholder 3"/>
          <p:cNvSpPr>
            <a:spLocks noGrp="1"/>
          </p:cNvSpPr>
          <p:nvPr>
            <p:ph type="sldNum" sz="quarter" idx="5"/>
          </p:nvPr>
        </p:nvSpPr>
        <p:spPr/>
        <p:txBody>
          <a:bodyPr/>
          <a:lstStyle/>
          <a:p>
            <a:fld id="{64E0FCBF-90D1-4F01-9B54-BB0BCC0A0FAE}" type="slidenum">
              <a:rPr lang="en-US" smtClean="0"/>
              <a:t>7</a:t>
            </a:fld>
            <a:endParaRPr lang="en-US"/>
          </a:p>
        </p:txBody>
      </p:sp>
    </p:spTree>
    <p:extLst>
      <p:ext uri="{BB962C8B-B14F-4D97-AF65-F5344CB8AC3E}">
        <p14:creationId xmlns:p14="http://schemas.microsoft.com/office/powerpoint/2010/main" val="316683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4E0FCBF-90D1-4F01-9B54-BB0BCC0A0FAE}" type="slidenum">
              <a:rPr lang="en-US" smtClean="0"/>
              <a:t>8</a:t>
            </a:fld>
            <a:endParaRPr lang="en-US"/>
          </a:p>
        </p:txBody>
      </p:sp>
    </p:spTree>
    <p:extLst>
      <p:ext uri="{BB962C8B-B14F-4D97-AF65-F5344CB8AC3E}">
        <p14:creationId xmlns:p14="http://schemas.microsoft.com/office/powerpoint/2010/main" val="314082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3375"/>
          </a:xfrm>
        </p:spPr>
        <p:txBody>
          <a:bodyPr/>
          <a:lstStyle/>
          <a:p>
            <a:r>
              <a:rPr lang="fr-CA" sz="900" noProof="0" dirty="0"/>
              <a:t>Maladies: La variole, introduite volontairement à partir de couvertures par des soldats américains, a décimé une grande partie de la population autochtone.</a:t>
            </a:r>
          </a:p>
          <a:p>
            <a:r>
              <a:rPr lang="fr-CA" sz="900" noProof="0" dirty="0"/>
              <a:t>La tuberculose, qui a causé la mort de plusieurs enfants dans le système des pensionnats, continue d’être un problème pour de nombreuses nations autochtones nordiques.</a:t>
            </a:r>
          </a:p>
          <a:p>
            <a:r>
              <a:rPr lang="fr-CA" sz="900" noProof="0" dirty="0"/>
              <a:t>Aussi, il est à noter que le système de la santé continue à porter préjudice aux Premiers Peuples par ses mentalités coloniales qui mènent à de mauvais soins, de la stérilisation forcée, l’envoi de sacs mortuaires plutôt que de l'aide médicale pendant des pandémies, etc.</a:t>
            </a:r>
          </a:p>
          <a:p>
            <a:endParaRPr lang="fr-CA" sz="900" noProof="0" dirty="0"/>
          </a:p>
          <a:p>
            <a:r>
              <a:rPr lang="fr-CA" sz="900" noProof="0" dirty="0"/>
              <a:t>Système des réserves: Si vous ne l’avez pas déjà fait, discutez des traités, des traités numérotés et des terres non cédées. </a:t>
            </a:r>
          </a:p>
          <a:p>
            <a:r>
              <a:rPr lang="fr-CA" sz="900" noProof="0" dirty="0"/>
              <a:t>Les réserves sont souvent installées dans des lieux considérés comme inhospitaliers par les colonisateurs, donc stériles et difficiles pour l’agriculture, même s’ils sont beaux.</a:t>
            </a:r>
          </a:p>
          <a:p>
            <a:r>
              <a:rPr lang="fr-CA" sz="900" noProof="0" dirty="0"/>
              <a:t>Le système de réserve a créé des communautés isolées et ne fournit pas de soins de santé, de l’éducation, de l’emploi, etc. de manière adéquate, forçant plusieurs à quitter loin de leur communauté pour avoir une éducation secondaire ou des soins de santés appropriés.</a:t>
            </a:r>
          </a:p>
          <a:p>
            <a:endParaRPr lang="fr-CA" sz="900" noProof="0" dirty="0"/>
          </a:p>
          <a:p>
            <a:r>
              <a:rPr lang="fr-CA" sz="900" i="1" noProof="0" dirty="0"/>
              <a:t>Loi sur les Indiens</a:t>
            </a:r>
            <a:r>
              <a:rPr lang="fr-CA" sz="900" i="0" noProof="0" dirty="0"/>
              <a:t>: https://www.thecanadianencyclopedia.ca/fr/article/loi-sur-les-indiens </a:t>
            </a:r>
          </a:p>
          <a:p>
            <a:endParaRPr lang="fr-CA" sz="900" i="0" noProof="0" dirty="0"/>
          </a:p>
          <a:p>
            <a:r>
              <a:rPr lang="fr-CA" sz="900" i="0" noProof="0" dirty="0"/>
              <a:t>Pensionnats: Parlez brièvement des écoles résidentielles, puisque la prochaine diapositive en parle en détail. Pour résumer, ces écoles faisaient partie de la </a:t>
            </a:r>
            <a:r>
              <a:rPr lang="fr-CA" sz="900" i="1" noProof="0" dirty="0"/>
              <a:t>Loi sur les Indiens</a:t>
            </a:r>
            <a:r>
              <a:rPr lang="fr-CA" sz="900" i="0" noProof="0" dirty="0"/>
              <a:t> et étaient conçues pour « tuer l’Indien dans l’enfant », citation directe de documents gouvernementaux.</a:t>
            </a:r>
          </a:p>
          <a:p>
            <a:r>
              <a:rPr lang="fr-CA" sz="900" i="0" noProof="0" dirty="0"/>
              <a:t>Ces écoles étaient dirigées, principalement, par l’Église catholique et d’autres églises chrétiennes. Elles avaient comme objectif général de régler le « problème indien » par l’assimilation forcée et la perte du statut après quelques générations.</a:t>
            </a:r>
            <a:endParaRPr lang="fr-CA" sz="900" i="1" noProof="0" dirty="0"/>
          </a:p>
          <a:p>
            <a:endParaRPr lang="fr-CA" sz="900" noProof="0" dirty="0"/>
          </a:p>
          <a:p>
            <a:r>
              <a:rPr lang="fr-CA" sz="900" noProof="0" dirty="0"/>
              <a:t>La rafle des années 60: Ce terme est inapproprié, puisque la pratique continue aujourd’hui. Comme on peut le voir, la population autochtone dans le système de protection de la jeunesse est disproportionnée et jusqu’à tout récemment, les enfants étaient régulièrement pris de leur famille et envoyés en adoption à des familles allochtones pour essayer d’éradiquer leur identité.</a:t>
            </a:r>
          </a:p>
        </p:txBody>
      </p:sp>
      <p:sp>
        <p:nvSpPr>
          <p:cNvPr id="4" name="Slide Number Placeholder 3"/>
          <p:cNvSpPr>
            <a:spLocks noGrp="1"/>
          </p:cNvSpPr>
          <p:nvPr>
            <p:ph type="sldNum" sz="quarter" idx="5"/>
          </p:nvPr>
        </p:nvSpPr>
        <p:spPr/>
        <p:txBody>
          <a:bodyPr/>
          <a:lstStyle/>
          <a:p>
            <a:fld id="{64E0FCBF-90D1-4F01-9B54-BB0BCC0A0FAE}" type="slidenum">
              <a:rPr lang="en-US" smtClean="0"/>
              <a:t>9</a:t>
            </a:fld>
            <a:endParaRPr lang="en-US"/>
          </a:p>
        </p:txBody>
      </p:sp>
    </p:spTree>
    <p:extLst>
      <p:ext uri="{BB962C8B-B14F-4D97-AF65-F5344CB8AC3E}">
        <p14:creationId xmlns:p14="http://schemas.microsoft.com/office/powerpoint/2010/main" val="159367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7E87-074B-4675-8EC0-3ABE92B77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6EC5D-DB69-4017-9A9D-2CA21179E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B7662-6E7F-456C-8AF1-FD71C520AAB4}"/>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C70E6A26-A90C-4B81-959A-0656582BD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3A95D-9A44-4071-8185-95E9AB70A383}"/>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1086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950B-3718-49F9-AF86-7AEA66E9B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5933B-D9F9-4A30-ADA4-98F555D33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C0F75-F85A-438B-8AAC-7D71231381B5}"/>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1D1281C9-74E8-470D-9F84-24C9FEFE9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7596D-4EF1-4ECB-A6F9-B38214FDDEEE}"/>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35206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A92AD-713D-4F79-9602-F37AE67D0E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792352-96FA-4A34-BD5C-F9C663CD2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C8672-8F14-4D9B-A109-0D23327292ED}"/>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4D2B66D9-4335-4A6F-9778-07C7CD0C6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D326D-6618-480C-BEFC-26542A27A5B1}"/>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42906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6F33-0746-4186-AD77-7A81C15D3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9558E-DB98-415D-AF9E-66B06C3F5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06C59-C41C-410D-BBB6-AB7415E5856B}"/>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6FF74DD0-9282-4541-ADFF-0675840F5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EDDCC-4F6D-4D8F-92CC-78C3214F00FA}"/>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427013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6D91-A206-4D6F-986E-A8A128512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28BB12-0C8A-45FC-88F2-1A30FC0BA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81ED8B-E42B-4A86-B15B-1EB2CD893FE1}"/>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C5408084-C32F-4E7E-889C-F62CBCAA8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06B2-0C26-49DB-AC16-88BD2885CCB9}"/>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8389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2484-1D20-4A52-8CC3-8511BD298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9DFFC-81C4-465C-8A24-8AA42E018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8B523-4832-46CC-84E6-A5232C32A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B6AF9-27FA-4DFB-A133-75A6A98F162D}"/>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6" name="Footer Placeholder 5">
            <a:extLst>
              <a:ext uri="{FF2B5EF4-FFF2-40B4-BE49-F238E27FC236}">
                <a16:creationId xmlns:a16="http://schemas.microsoft.com/office/drawing/2014/main" id="{8FC22978-E7A1-48C4-99EA-47FE5CD76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9E17F-67E5-49AD-A0ED-8FFC4FC73DBD}"/>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339914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6811-BA89-498F-9D7A-C0039F38FD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B6D81-0D5E-4375-9536-E84613543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BC592D-437A-4AE9-A351-77C9946D1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15AA1-92EA-41E8-ABFF-735D69E87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DC0E1-6727-4280-8267-E51C2720FB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324736-BC81-4597-9BBB-55FADDB2425A}"/>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8" name="Footer Placeholder 7">
            <a:extLst>
              <a:ext uri="{FF2B5EF4-FFF2-40B4-BE49-F238E27FC236}">
                <a16:creationId xmlns:a16="http://schemas.microsoft.com/office/drawing/2014/main" id="{2D0385EC-A903-4C70-90E7-15A0BAE36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F04BA-1444-472D-A957-10513622E284}"/>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6583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65E8-3BB1-43D4-989A-EF4C30F16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68C53E-91B2-45D7-B4C2-9D3AE7C1DBD9}"/>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4" name="Footer Placeholder 3">
            <a:extLst>
              <a:ext uri="{FF2B5EF4-FFF2-40B4-BE49-F238E27FC236}">
                <a16:creationId xmlns:a16="http://schemas.microsoft.com/office/drawing/2014/main" id="{589E5B8F-8CAD-49A3-B189-D53E5B1C35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2CB8F-3D6F-4B9E-A7A7-14D65BACA980}"/>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10281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1356B-E766-4BC7-811B-13004F27C0FA}"/>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3" name="Footer Placeholder 2">
            <a:extLst>
              <a:ext uri="{FF2B5EF4-FFF2-40B4-BE49-F238E27FC236}">
                <a16:creationId xmlns:a16="http://schemas.microsoft.com/office/drawing/2014/main" id="{6D0E5289-7351-4904-B631-32114D0021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61D2C-3DD6-43B8-9921-C3797C0D3939}"/>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59988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AF40-ED95-4687-BCC3-1F8703029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35B44-12F2-40F8-BD92-AC23432D0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1DB47-03F8-4E7E-87E5-2E666910F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79519-0312-4612-B8DC-D1873F3A5F10}"/>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6" name="Footer Placeholder 5">
            <a:extLst>
              <a:ext uri="{FF2B5EF4-FFF2-40B4-BE49-F238E27FC236}">
                <a16:creationId xmlns:a16="http://schemas.microsoft.com/office/drawing/2014/main" id="{9C516A0A-AE1D-4471-AC6D-D4B50D218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F4A69-A0A9-4FE8-97AA-440EBD5E0637}"/>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66136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8182-7F4F-404F-93C0-DF0DD1A53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A3CF3-529A-4293-BB29-5C958C946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EF2DD-42FD-456D-BEB4-BAF645B47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5EA33-E8B3-4B27-AD21-4D9845EAB86B}"/>
              </a:ext>
            </a:extLst>
          </p:cNvPr>
          <p:cNvSpPr>
            <a:spLocks noGrp="1"/>
          </p:cNvSpPr>
          <p:nvPr>
            <p:ph type="dt" sz="half" idx="10"/>
          </p:nvPr>
        </p:nvSpPr>
        <p:spPr/>
        <p:txBody>
          <a:bodyPr/>
          <a:lstStyle/>
          <a:p>
            <a:fld id="{468D6701-C3CE-4303-9944-F121A7F16068}" type="datetimeFigureOut">
              <a:rPr lang="en-US" smtClean="0"/>
              <a:t>11/13/2023</a:t>
            </a:fld>
            <a:endParaRPr lang="en-US"/>
          </a:p>
        </p:txBody>
      </p:sp>
      <p:sp>
        <p:nvSpPr>
          <p:cNvPr id="6" name="Footer Placeholder 5">
            <a:extLst>
              <a:ext uri="{FF2B5EF4-FFF2-40B4-BE49-F238E27FC236}">
                <a16:creationId xmlns:a16="http://schemas.microsoft.com/office/drawing/2014/main" id="{BA118044-B0CA-499D-B79C-4645C3342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91787-AC13-4D52-963F-409FDD08F2F3}"/>
              </a:ext>
            </a:extLst>
          </p:cNvPr>
          <p:cNvSpPr>
            <a:spLocks noGrp="1"/>
          </p:cNvSpPr>
          <p:nvPr>
            <p:ph type="sldNum" sz="quarter" idx="12"/>
          </p:nvPr>
        </p:nvSpPr>
        <p:spPr/>
        <p:txBody>
          <a:bodyPr/>
          <a:lstStyle/>
          <a:p>
            <a:fld id="{7BE4D77D-20D6-4BE9-98B5-7014CC8B8D54}" type="slidenum">
              <a:rPr lang="en-US" smtClean="0"/>
              <a:t>‹#›</a:t>
            </a:fld>
            <a:endParaRPr lang="en-US"/>
          </a:p>
        </p:txBody>
      </p:sp>
    </p:spTree>
    <p:extLst>
      <p:ext uri="{BB962C8B-B14F-4D97-AF65-F5344CB8AC3E}">
        <p14:creationId xmlns:p14="http://schemas.microsoft.com/office/powerpoint/2010/main" val="129465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F2FCA-45AD-48C7-9848-4B4AEC870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3B858-20D4-4798-8DFB-427CEF241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45EE4-F629-499A-9C47-8EAB1A7EF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6701-C3CE-4303-9944-F121A7F16068}" type="datetimeFigureOut">
              <a:rPr lang="en-US" smtClean="0"/>
              <a:t>11/13/2023</a:t>
            </a:fld>
            <a:endParaRPr lang="en-US"/>
          </a:p>
        </p:txBody>
      </p:sp>
      <p:sp>
        <p:nvSpPr>
          <p:cNvPr id="5" name="Footer Placeholder 4">
            <a:extLst>
              <a:ext uri="{FF2B5EF4-FFF2-40B4-BE49-F238E27FC236}">
                <a16:creationId xmlns:a16="http://schemas.microsoft.com/office/drawing/2014/main" id="{16F40587-D2F5-470C-AB78-0F7B6F481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450C3-88C6-4A94-A5BF-AED7C514F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4D77D-20D6-4BE9-98B5-7014CC8B8D54}" type="slidenum">
              <a:rPr lang="en-US" smtClean="0"/>
              <a:t>‹#›</a:t>
            </a:fld>
            <a:endParaRPr lang="en-US"/>
          </a:p>
        </p:txBody>
      </p:sp>
    </p:spTree>
    <p:extLst>
      <p:ext uri="{BB962C8B-B14F-4D97-AF65-F5344CB8AC3E}">
        <p14:creationId xmlns:p14="http://schemas.microsoft.com/office/powerpoint/2010/main" val="154323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png"/><Relationship Id="rId3" Type="http://schemas.openxmlformats.org/officeDocument/2006/relationships/tags" Target="../tags/tag14.xml"/><Relationship Id="rId7" Type="http://schemas.openxmlformats.org/officeDocument/2006/relationships/slideLayout" Target="../slideLayouts/slideLayout4.xml"/><Relationship Id="rId12" Type="http://schemas.openxmlformats.org/officeDocument/2006/relationships/hyperlink" Target="https://creativecommons.org/licenses/by/3.0/"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hyperlink" Target="https://ecampusontario.pressbooks.pub/indigenouseconomics244/chapter/chapter-3-the-standard-of-living-before-european-settlement/" TargetMode="External"/><Relationship Id="rId5" Type="http://schemas.openxmlformats.org/officeDocument/2006/relationships/tags" Target="../tags/tag16.xml"/><Relationship Id="rId10" Type="http://schemas.openxmlformats.org/officeDocument/2006/relationships/image" Target="../media/image1.jpg"/><Relationship Id="rId4" Type="http://schemas.openxmlformats.org/officeDocument/2006/relationships/tags" Target="../tags/tag15.xml"/><Relationship Id="rId9" Type="http://schemas.openxmlformats.org/officeDocument/2006/relationships/hyperlink" Target="https://native-land.c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2.xml"/><Relationship Id="rId7" Type="http://schemas.openxmlformats.org/officeDocument/2006/relationships/diagramLayout" Target="../diagrams/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Data" Target="../diagrams/data1.xml"/><Relationship Id="rId5" Type="http://schemas.openxmlformats.org/officeDocument/2006/relationships/notesSlide" Target="../notesSlides/notesSlide9.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D80C37B-8C6D-4528-A80D-2D49FF761B61}"/>
              </a:ext>
            </a:extLst>
          </p:cNvPr>
          <p:cNvSpPr>
            <a:spLocks noGrp="1"/>
          </p:cNvSpPr>
          <p:nvPr>
            <p:ph type="title"/>
            <p:custDataLst>
              <p:tags r:id="rId3"/>
            </p:custDataLst>
          </p:nvPr>
        </p:nvSpPr>
        <p:spPr>
          <a:xfrm>
            <a:off x="838200" y="401221"/>
            <a:ext cx="10515600" cy="1348065"/>
          </a:xfrm>
        </p:spPr>
        <p:txBody>
          <a:bodyPr>
            <a:normAutofit fontScale="90000"/>
          </a:bodyPr>
          <a:lstStyle/>
          <a:p>
            <a:pPr algn="ctr"/>
            <a:r>
              <a:rPr lang="en-US" sz="5000" dirty="0">
                <a:solidFill>
                  <a:srgbClr val="FFFFFF"/>
                </a:solidFill>
              </a:rPr>
              <a:t>Une </a:t>
            </a:r>
            <a:r>
              <a:rPr lang="en-US" sz="5000" dirty="0" err="1">
                <a:solidFill>
                  <a:srgbClr val="FFFFFF"/>
                </a:solidFill>
              </a:rPr>
              <a:t>brève</a:t>
            </a:r>
            <a:r>
              <a:rPr lang="en-US" sz="5000" dirty="0">
                <a:solidFill>
                  <a:srgbClr val="FFFFFF"/>
                </a:solidFill>
              </a:rPr>
              <a:t> </a:t>
            </a:r>
            <a:r>
              <a:rPr lang="en-US" sz="5000" dirty="0" err="1">
                <a:solidFill>
                  <a:srgbClr val="FFFFFF"/>
                </a:solidFill>
              </a:rPr>
              <a:t>histoire</a:t>
            </a:r>
            <a:r>
              <a:rPr lang="en-US" sz="5000" dirty="0">
                <a:solidFill>
                  <a:srgbClr val="FFFFFF"/>
                </a:solidFill>
              </a:rPr>
              <a:t> du </a:t>
            </a:r>
            <a:r>
              <a:rPr lang="en-US" sz="5000" dirty="0" err="1">
                <a:solidFill>
                  <a:srgbClr val="FFFFFF"/>
                </a:solidFill>
              </a:rPr>
              <a:t>colonialisme</a:t>
            </a:r>
            <a:r>
              <a:rPr lang="en-US" sz="5000" dirty="0">
                <a:solidFill>
                  <a:srgbClr val="FFFFFF"/>
                </a:solidFill>
              </a:rPr>
              <a:t> au Canada</a:t>
            </a:r>
          </a:p>
        </p:txBody>
      </p:sp>
      <p:sp>
        <p:nvSpPr>
          <p:cNvPr id="3" name="Content Placeholder 2">
            <a:extLst>
              <a:ext uri="{FF2B5EF4-FFF2-40B4-BE49-F238E27FC236}">
                <a16:creationId xmlns:a16="http://schemas.microsoft.com/office/drawing/2014/main" id="{AAEA477A-CC6E-4F04-BBEF-47CC50C42D2B}"/>
              </a:ext>
            </a:extLst>
          </p:cNvPr>
          <p:cNvSpPr>
            <a:spLocks noGrp="1"/>
          </p:cNvSpPr>
          <p:nvPr>
            <p:ph idx="1"/>
            <p:custDataLst>
              <p:tags r:id="rId4"/>
            </p:custDataLst>
          </p:nvPr>
        </p:nvSpPr>
        <p:spPr>
          <a:xfrm>
            <a:off x="838200" y="2586789"/>
            <a:ext cx="10515600" cy="3590174"/>
          </a:xfrm>
        </p:spPr>
        <p:txBody>
          <a:bodyPr>
            <a:normAutofit/>
          </a:bodyPr>
          <a:lstStyle/>
          <a:p>
            <a:r>
              <a:rPr lang="fr-CA" sz="2200" dirty="0"/>
              <a:t>Ce sujet est vaste et l’histoire longue et complexe. Toutefois, je vais faire de mon mieux pour passer à travers l’histoire du colonialisme.</a:t>
            </a:r>
          </a:p>
          <a:p>
            <a:r>
              <a:rPr lang="fr-CA" sz="2200" dirty="0"/>
              <a:t>Pourquoi? Parce que sans ces connaissances, nous ne pourrons pas comprendre les textes dont nous allons discuter. Aussi, beaucoup d’entre nous ne possédons pas ces connaissances qui sont nécessaires pour comprendre le pays et les gens qui y vivent.</a:t>
            </a:r>
          </a:p>
          <a:p>
            <a:r>
              <a:rPr lang="fr-CA" sz="2200" dirty="0"/>
              <a:t>Que veut dire « colonialisme »? Qu’est-ce que cela veut dire de « coloniser »?</a:t>
            </a:r>
          </a:p>
        </p:txBody>
      </p:sp>
    </p:spTree>
    <p:extLst>
      <p:ext uri="{BB962C8B-B14F-4D97-AF65-F5344CB8AC3E}">
        <p14:creationId xmlns:p14="http://schemas.microsoft.com/office/powerpoint/2010/main" val="131759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FDFFB-942C-4410-8248-85AA48E613CC}"/>
              </a:ext>
            </a:extLst>
          </p:cNvPr>
          <p:cNvSpPr>
            <a:spLocks noGrp="1"/>
          </p:cNvSpPr>
          <p:nvPr>
            <p:ph type="title"/>
            <p:custDataLst>
              <p:tags r:id="rId2"/>
            </p:custDataLst>
          </p:nvPr>
        </p:nvSpPr>
        <p:spPr>
          <a:xfrm>
            <a:off x="841248" y="643467"/>
            <a:ext cx="3840480" cy="5571066"/>
          </a:xfrm>
        </p:spPr>
        <p:txBody>
          <a:bodyPr anchor="ctr">
            <a:normAutofit/>
          </a:bodyPr>
          <a:lstStyle/>
          <a:p>
            <a:r>
              <a:rPr lang="en-US" sz="5400" dirty="0"/>
              <a:t>Pensionnats</a:t>
            </a: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028DDBE-5453-4C80-835E-C3BA315065A3}"/>
              </a:ext>
            </a:extLst>
          </p:cNvPr>
          <p:cNvSpPr>
            <a:spLocks noGrp="1"/>
          </p:cNvSpPr>
          <p:nvPr>
            <p:ph idx="1"/>
            <p:custDataLst>
              <p:tags r:id="rId4"/>
            </p:custDataLst>
          </p:nvPr>
        </p:nvSpPr>
        <p:spPr>
          <a:xfrm>
            <a:off x="5568696" y="643467"/>
            <a:ext cx="5788152" cy="5571066"/>
          </a:xfrm>
        </p:spPr>
        <p:txBody>
          <a:bodyPr anchor="ctr">
            <a:normAutofit/>
          </a:bodyPr>
          <a:lstStyle/>
          <a:p>
            <a:r>
              <a:rPr lang="fr-CA" sz="2200" dirty="0">
                <a:solidFill>
                  <a:srgbClr val="FFFFFF"/>
                </a:solidFill>
              </a:rPr>
              <a:t>Quels ont été/sont les conséquences des pensionnats sur les peuples autochtones? </a:t>
            </a:r>
          </a:p>
          <a:p>
            <a:pPr marL="514350" indent="-514350">
              <a:buFont typeface="+mj-lt"/>
              <a:buAutoNum type="arabicPeriod"/>
            </a:pPr>
            <a:r>
              <a:rPr lang="fr-CA" sz="2200" dirty="0">
                <a:solidFill>
                  <a:srgbClr val="FFFFFF"/>
                </a:solidFill>
              </a:rPr>
              <a:t>Mortalité; </a:t>
            </a:r>
          </a:p>
          <a:p>
            <a:pPr marL="514350" indent="-514350">
              <a:buFont typeface="+mj-lt"/>
              <a:buAutoNum type="arabicPeriod"/>
            </a:pPr>
            <a:r>
              <a:rPr lang="fr-CA" sz="2200" dirty="0">
                <a:solidFill>
                  <a:srgbClr val="FFFFFF"/>
                </a:solidFill>
              </a:rPr>
              <a:t>Trauma et cycles de violences;</a:t>
            </a:r>
          </a:p>
          <a:p>
            <a:pPr marL="514350" indent="-514350">
              <a:buFont typeface="+mj-lt"/>
              <a:buAutoNum type="arabicPeriod"/>
            </a:pPr>
            <a:r>
              <a:rPr lang="fr-CA" sz="2200" dirty="0">
                <a:solidFill>
                  <a:srgbClr val="FFFFFF"/>
                </a:solidFill>
              </a:rPr>
              <a:t>Rejet de l’héritage autochtone et division au sein des familles et communautés;</a:t>
            </a:r>
          </a:p>
          <a:p>
            <a:pPr marL="514350" indent="-514350">
              <a:buFont typeface="+mj-lt"/>
              <a:buAutoNum type="arabicPeriod"/>
            </a:pPr>
            <a:r>
              <a:rPr lang="fr-CA" sz="2200" dirty="0">
                <a:solidFill>
                  <a:srgbClr val="FFFFFF"/>
                </a:solidFill>
              </a:rPr>
              <a:t>Perte de la langue;</a:t>
            </a:r>
          </a:p>
          <a:p>
            <a:pPr marL="514350" indent="-514350">
              <a:buFont typeface="+mj-lt"/>
              <a:buAutoNum type="arabicPeriod"/>
            </a:pPr>
            <a:r>
              <a:rPr lang="fr-CA" sz="2200" dirty="0">
                <a:solidFill>
                  <a:srgbClr val="FFFFFF"/>
                </a:solidFill>
              </a:rPr>
              <a:t>Manque de connaissance par rapport à la parentalité et comment être une famille.</a:t>
            </a:r>
          </a:p>
        </p:txBody>
      </p:sp>
    </p:spTree>
    <p:extLst>
      <p:ext uri="{BB962C8B-B14F-4D97-AF65-F5344CB8AC3E}">
        <p14:creationId xmlns:p14="http://schemas.microsoft.com/office/powerpoint/2010/main" val="206168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D78E-7DD4-97BE-B805-A390B46D7546}"/>
              </a:ext>
            </a:extLst>
          </p:cNvPr>
          <p:cNvSpPr>
            <a:spLocks noGrp="1"/>
          </p:cNvSpPr>
          <p:nvPr>
            <p:ph type="title"/>
            <p:custDataLst>
              <p:tags r:id="rId1"/>
            </p:custDataLst>
          </p:nvPr>
        </p:nvSpPr>
        <p:spPr/>
        <p:txBody>
          <a:bodyPr/>
          <a:lstStyle/>
          <a:p>
            <a:r>
              <a:rPr lang="en-US" dirty="0"/>
              <a:t>Questions de </a:t>
            </a:r>
            <a:r>
              <a:rPr lang="en-US" dirty="0" err="1"/>
              <a:t>réflexion</a:t>
            </a:r>
            <a:endParaRPr lang="en-US" dirty="0"/>
          </a:p>
        </p:txBody>
      </p:sp>
      <p:sp>
        <p:nvSpPr>
          <p:cNvPr id="3" name="Content Placeholder 2">
            <a:extLst>
              <a:ext uri="{FF2B5EF4-FFF2-40B4-BE49-F238E27FC236}">
                <a16:creationId xmlns:a16="http://schemas.microsoft.com/office/drawing/2014/main" id="{516B355B-59C0-96B6-8CE4-D295FBDBA108}"/>
              </a:ext>
            </a:extLst>
          </p:cNvPr>
          <p:cNvSpPr>
            <a:spLocks noGrp="1"/>
          </p:cNvSpPr>
          <p:nvPr>
            <p:ph idx="1"/>
            <p:custDataLst>
              <p:tags r:id="rId2"/>
            </p:custDataLst>
          </p:nvPr>
        </p:nvSpPr>
        <p:spPr/>
        <p:txBody>
          <a:bodyPr/>
          <a:lstStyle/>
          <a:p>
            <a:r>
              <a:rPr lang="en-US" dirty="0"/>
              <a:t>À quoi </a:t>
            </a:r>
            <a:r>
              <a:rPr lang="en-US" dirty="0" err="1"/>
              <a:t>devrait</a:t>
            </a:r>
            <a:r>
              <a:rPr lang="en-US" dirty="0"/>
              <a:t> </a:t>
            </a:r>
            <a:r>
              <a:rPr lang="en-US" dirty="0" err="1"/>
              <a:t>ressembler</a:t>
            </a:r>
            <a:r>
              <a:rPr lang="en-US" dirty="0"/>
              <a:t> </a:t>
            </a:r>
            <a:r>
              <a:rPr lang="en-US" dirty="0" err="1"/>
              <a:t>l’école</a:t>
            </a:r>
            <a:r>
              <a:rPr lang="en-US" dirty="0"/>
              <a:t> et </a:t>
            </a:r>
            <a:r>
              <a:rPr lang="en-US" dirty="0" err="1"/>
              <a:t>l’education</a:t>
            </a:r>
            <a:r>
              <a:rPr lang="en-US" dirty="0"/>
              <a:t> pour les enfants?</a:t>
            </a:r>
          </a:p>
          <a:p>
            <a:r>
              <a:rPr lang="en-US" dirty="0" err="1"/>
              <a:t>Quels</a:t>
            </a:r>
            <a:r>
              <a:rPr lang="en-US" dirty="0"/>
              <a:t> impacts </a:t>
            </a:r>
            <a:r>
              <a:rPr lang="en-US" dirty="0" err="1"/>
              <a:t>l’éducation</a:t>
            </a:r>
            <a:r>
              <a:rPr lang="en-US" dirty="0"/>
              <a:t> </a:t>
            </a:r>
            <a:r>
              <a:rPr lang="en-US" dirty="0" err="1"/>
              <a:t>devrait-elle</a:t>
            </a:r>
            <a:r>
              <a:rPr lang="en-US" dirty="0"/>
              <a:t> </a:t>
            </a:r>
            <a:r>
              <a:rPr lang="en-US" dirty="0" err="1"/>
              <a:t>avoir</a:t>
            </a:r>
            <a:r>
              <a:rPr lang="en-US" dirty="0"/>
              <a:t>?</a:t>
            </a:r>
          </a:p>
          <a:p>
            <a:r>
              <a:rPr lang="en-US" dirty="0"/>
              <a:t>Comment a </a:t>
            </a:r>
            <a:r>
              <a:rPr lang="en-US" dirty="0" err="1"/>
              <a:t>été</a:t>
            </a:r>
            <a:r>
              <a:rPr lang="en-US" dirty="0"/>
              <a:t> ton </a:t>
            </a:r>
            <a:r>
              <a:rPr lang="en-US" dirty="0" err="1"/>
              <a:t>éducation</a:t>
            </a:r>
            <a:r>
              <a:rPr lang="en-US" dirty="0"/>
              <a:t> </a:t>
            </a:r>
            <a:r>
              <a:rPr lang="en-US" dirty="0" err="1"/>
              <a:t>jusqu’à</a:t>
            </a:r>
            <a:r>
              <a:rPr lang="en-US" dirty="0"/>
              <a:t> </a:t>
            </a:r>
            <a:r>
              <a:rPr lang="en-US" dirty="0" err="1"/>
              <a:t>maintenant</a:t>
            </a:r>
            <a:r>
              <a:rPr lang="en-US" dirty="0"/>
              <a:t>? </a:t>
            </a:r>
          </a:p>
        </p:txBody>
      </p:sp>
    </p:spTree>
    <p:extLst>
      <p:ext uri="{BB962C8B-B14F-4D97-AF65-F5344CB8AC3E}">
        <p14:creationId xmlns:p14="http://schemas.microsoft.com/office/powerpoint/2010/main" val="301769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C13B3AE-C197-4BE5-A794-AA49E72F829D}"/>
              </a:ext>
            </a:extLst>
          </p:cNvPr>
          <p:cNvSpPr>
            <a:spLocks noGrp="1"/>
          </p:cNvSpPr>
          <p:nvPr>
            <p:ph type="title"/>
            <p:custDataLst>
              <p:tags r:id="rId3"/>
            </p:custDataLst>
          </p:nvPr>
        </p:nvSpPr>
        <p:spPr>
          <a:xfrm>
            <a:off x="838200" y="401221"/>
            <a:ext cx="10515600" cy="1348065"/>
          </a:xfrm>
        </p:spPr>
        <p:txBody>
          <a:bodyPr>
            <a:normAutofit fontScale="90000"/>
          </a:bodyPr>
          <a:lstStyle/>
          <a:p>
            <a:r>
              <a:rPr lang="en-US" sz="5400" dirty="0">
                <a:solidFill>
                  <a:srgbClr val="FFFFFF"/>
                </a:solidFill>
              </a:rPr>
              <a:t>Le </a:t>
            </a:r>
            <a:r>
              <a:rPr lang="en-US" sz="5400" dirty="0" err="1">
                <a:solidFill>
                  <a:srgbClr val="FFFFFF"/>
                </a:solidFill>
              </a:rPr>
              <a:t>colonialisme</a:t>
            </a:r>
            <a:r>
              <a:rPr lang="fr-CA" sz="5400" dirty="0">
                <a:solidFill>
                  <a:srgbClr val="FFFFFF"/>
                </a:solidFill>
              </a:rPr>
              <a:t> dans le Canada moderne</a:t>
            </a:r>
            <a:endParaRPr lang="en-US" sz="5400" dirty="0">
              <a:solidFill>
                <a:srgbClr val="FFFFFF"/>
              </a:solidFill>
            </a:endParaRPr>
          </a:p>
        </p:txBody>
      </p:sp>
      <p:sp>
        <p:nvSpPr>
          <p:cNvPr id="3" name="Content Placeholder 2">
            <a:extLst>
              <a:ext uri="{FF2B5EF4-FFF2-40B4-BE49-F238E27FC236}">
                <a16:creationId xmlns:a16="http://schemas.microsoft.com/office/drawing/2014/main" id="{538CA255-330C-407D-839A-7F2CD8EE55A6}"/>
              </a:ext>
            </a:extLst>
          </p:cNvPr>
          <p:cNvSpPr>
            <a:spLocks noGrp="1"/>
          </p:cNvSpPr>
          <p:nvPr>
            <p:ph idx="1"/>
            <p:custDataLst>
              <p:tags r:id="rId4"/>
            </p:custDataLst>
          </p:nvPr>
        </p:nvSpPr>
        <p:spPr>
          <a:xfrm>
            <a:off x="838200" y="2586789"/>
            <a:ext cx="10515600" cy="3590174"/>
          </a:xfrm>
        </p:spPr>
        <p:txBody>
          <a:bodyPr>
            <a:normAutofit fontScale="92500" lnSpcReduction="20000"/>
          </a:bodyPr>
          <a:lstStyle/>
          <a:p>
            <a:r>
              <a:rPr lang="fr-CA" sz="2000" dirty="0"/>
              <a:t>Protection de la jeunesse: 52,2% des enfants en famille d’accueil sont autochtones, bien que ceux-ci ne constituent que 7,7% des enfants de la population totale. Une suite à la </a:t>
            </a:r>
            <a:r>
              <a:rPr lang="fr-CA" sz="2000" dirty="0" err="1"/>
              <a:t>raffle</a:t>
            </a:r>
            <a:r>
              <a:rPr lang="fr-CA" sz="2000" dirty="0"/>
              <a:t> des années 60, la </a:t>
            </a:r>
            <a:r>
              <a:rPr lang="fr-CA" sz="2000" dirty="0" err="1"/>
              <a:t>raffle</a:t>
            </a:r>
            <a:r>
              <a:rPr lang="fr-CA" sz="2000" dirty="0"/>
              <a:t> du millénaire/des Milléniaux continue grâce, en partie, aux appels du gouvernement à chaque décision de justice redonnant le droit aux communautés de garder leurs enfants.</a:t>
            </a:r>
          </a:p>
          <a:p>
            <a:r>
              <a:rPr lang="fr-CA" sz="2000" dirty="0"/>
              <a:t>Droits territoriaux: développement ou sous-développement (Oka, 1997; Décision </a:t>
            </a:r>
            <a:r>
              <a:rPr lang="fr-CA" sz="2000" dirty="0" err="1"/>
              <a:t>Delgamuukw</a:t>
            </a:r>
            <a:r>
              <a:rPr lang="fr-CA" sz="2000" dirty="0"/>
              <a:t>; manifestations des </a:t>
            </a:r>
            <a:r>
              <a:rPr lang="fr-CA" sz="2000" dirty="0" err="1"/>
              <a:t>Wet’suwet’en</a:t>
            </a:r>
            <a:r>
              <a:rPr lang="fr-CA" sz="2000" dirty="0"/>
              <a:t>).</a:t>
            </a:r>
          </a:p>
          <a:p>
            <a:r>
              <a:rPr lang="fr-CA" sz="2000" dirty="0"/>
              <a:t>Eau potable en réserve: 52 avis d’ébullition dans 33 communautés (105 en 2016) </a:t>
            </a:r>
          </a:p>
          <a:p>
            <a:r>
              <a:rPr lang="fr-CA" sz="2000" dirty="0"/>
              <a:t>Criminalisation des peuples autochtones par l’incarcération de masse dans le système pénale: 30% des personnes incarcérées aux niveaux fédéral et provinciaux sont des Premiers Peuples, alors qu’ils forment 5% de la population totale.</a:t>
            </a:r>
          </a:p>
          <a:p>
            <a:r>
              <a:rPr lang="fr-CA" sz="2000" dirty="0"/>
              <a:t>Femmes et filles disparues ou assassinées: taux d’homicide 4,5% plus élevé que pour les autres femmes au Canada et les meurtriers sont souvent étrangers à la communauté.</a:t>
            </a:r>
          </a:p>
          <a:p>
            <a:r>
              <a:rPr lang="fr-CA" sz="2000" dirty="0"/>
              <a:t>Perte des langues, de la culture, de l’histoire et effacement de l’histoire.</a:t>
            </a:r>
          </a:p>
        </p:txBody>
      </p:sp>
    </p:spTree>
    <p:extLst>
      <p:ext uri="{BB962C8B-B14F-4D97-AF65-F5344CB8AC3E}">
        <p14:creationId xmlns:p14="http://schemas.microsoft.com/office/powerpoint/2010/main" val="37053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F6B867-EE76-4840-B39F-86F293C9F5B4}"/>
              </a:ext>
            </a:extLst>
          </p:cNvPr>
          <p:cNvSpPr>
            <a:spLocks noGrp="1"/>
          </p:cNvSpPr>
          <p:nvPr>
            <p:ph type="title"/>
            <p:custDataLst>
              <p:tags r:id="rId3"/>
            </p:custDataLst>
          </p:nvPr>
        </p:nvSpPr>
        <p:spPr>
          <a:xfrm>
            <a:off x="804671" y="365125"/>
            <a:ext cx="3405821" cy="3117038"/>
          </a:xfrm>
        </p:spPr>
        <p:txBody>
          <a:bodyPr anchor="ctr">
            <a:normAutofit/>
          </a:bodyPr>
          <a:lstStyle/>
          <a:p>
            <a:r>
              <a:rPr lang="en-US" dirty="0" err="1"/>
              <a:t>Décoloniser</a:t>
            </a:r>
            <a:r>
              <a:rPr lang="en-US" dirty="0"/>
              <a:t> le Canada</a:t>
            </a:r>
          </a:p>
        </p:txBody>
      </p:sp>
      <p:sp>
        <p:nvSpPr>
          <p:cNvPr id="3" name="Content Placeholder 2">
            <a:extLst>
              <a:ext uri="{FF2B5EF4-FFF2-40B4-BE49-F238E27FC236}">
                <a16:creationId xmlns:a16="http://schemas.microsoft.com/office/drawing/2014/main" id="{E343F63D-B314-4B01-94E8-B5733AB094E6}"/>
              </a:ext>
            </a:extLst>
          </p:cNvPr>
          <p:cNvSpPr>
            <a:spLocks noGrp="1"/>
          </p:cNvSpPr>
          <p:nvPr>
            <p:ph idx="1"/>
            <p:custDataLst>
              <p:tags r:id="rId4"/>
            </p:custDataLst>
          </p:nvPr>
        </p:nvSpPr>
        <p:spPr>
          <a:xfrm>
            <a:off x="6374219" y="994145"/>
            <a:ext cx="5156364" cy="4832498"/>
          </a:xfrm>
        </p:spPr>
        <p:txBody>
          <a:bodyPr anchor="ctr">
            <a:normAutofit/>
          </a:bodyPr>
          <a:lstStyle/>
          <a:p>
            <a:r>
              <a:rPr lang="en-US" sz="1900" dirty="0"/>
              <a:t>Commission Berger sur le pipeline de la </a:t>
            </a:r>
            <a:r>
              <a:rPr lang="en-US" sz="1900" dirty="0" err="1"/>
              <a:t>vallée</a:t>
            </a:r>
            <a:r>
              <a:rPr lang="en-US" sz="1900" dirty="0"/>
              <a:t> de la Mackenzie (1977)</a:t>
            </a:r>
          </a:p>
          <a:p>
            <a:r>
              <a:rPr lang="en-US" sz="1900" dirty="0"/>
              <a:t>CVR qui a entendu les </a:t>
            </a:r>
            <a:r>
              <a:rPr lang="en-US" sz="1900" dirty="0" err="1"/>
              <a:t>témoignages</a:t>
            </a:r>
            <a:r>
              <a:rPr lang="en-US" sz="1900" dirty="0"/>
              <a:t> des </a:t>
            </a:r>
            <a:r>
              <a:rPr lang="en-US" sz="1900" dirty="0" err="1"/>
              <a:t>survivant</a:t>
            </a:r>
            <a:r>
              <a:rPr lang="en-US" sz="1900" dirty="0"/>
              <a:t>(e)s des pensionnats et </a:t>
            </a:r>
            <a:r>
              <a:rPr lang="en-US" sz="1900" dirty="0" err="1"/>
              <a:t>leur</a:t>
            </a:r>
            <a:r>
              <a:rPr lang="en-US" sz="1900" dirty="0"/>
              <a:t> </a:t>
            </a:r>
            <a:r>
              <a:rPr lang="en-US" sz="1900" dirty="0" err="1"/>
              <a:t>famille</a:t>
            </a:r>
            <a:r>
              <a:rPr lang="en-US" sz="1900" dirty="0"/>
              <a:t> (2008-2015)</a:t>
            </a:r>
          </a:p>
          <a:p>
            <a:r>
              <a:rPr lang="fr-CA" sz="1900" i="1" dirty="0"/>
              <a:t>Loi concernant les enfants, les jeunes et les familles des Premières Nations, des Inuits et des Métis </a:t>
            </a:r>
            <a:r>
              <a:rPr lang="en-US" sz="1900" dirty="0" err="1"/>
              <a:t>cosignée</a:t>
            </a:r>
            <a:r>
              <a:rPr lang="en-US" sz="1900" dirty="0"/>
              <a:t> par </a:t>
            </a:r>
            <a:r>
              <a:rPr lang="en-US" sz="1900" dirty="0" err="1"/>
              <a:t>l’APN</a:t>
            </a:r>
            <a:r>
              <a:rPr lang="en-US" sz="1900" dirty="0"/>
              <a:t> (2019, </a:t>
            </a:r>
            <a:r>
              <a:rPr lang="en-US" sz="1900" dirty="0" err="1"/>
              <a:t>voir</a:t>
            </a:r>
            <a:r>
              <a:rPr lang="en-US" sz="1900" dirty="0"/>
              <a:t> la Première Nation </a:t>
            </a:r>
            <a:r>
              <a:rPr lang="en-US" sz="1900" dirty="0" err="1"/>
              <a:t>Cowesses</a:t>
            </a:r>
            <a:r>
              <a:rPr lang="en-US" sz="1900" dirty="0"/>
              <a:t>)</a:t>
            </a:r>
          </a:p>
          <a:p>
            <a:r>
              <a:rPr lang="en-US" sz="1900" dirty="0"/>
              <a:t>Plus de 10 000 corps </a:t>
            </a:r>
            <a:r>
              <a:rPr lang="en-US" sz="1900" dirty="0" err="1"/>
              <a:t>retrouvés</a:t>
            </a:r>
            <a:r>
              <a:rPr lang="en-US" sz="1900" dirty="0"/>
              <a:t> sur les terrains des écoles </a:t>
            </a:r>
            <a:r>
              <a:rPr lang="en-US" sz="1900" dirty="0" err="1"/>
              <a:t>résidentielles</a:t>
            </a:r>
            <a:r>
              <a:rPr lang="en-US" sz="1900" dirty="0"/>
              <a:t>, </a:t>
            </a:r>
            <a:r>
              <a:rPr lang="en-US" sz="1900" dirty="0" err="1"/>
              <a:t>surprenant</a:t>
            </a:r>
            <a:r>
              <a:rPr lang="en-US" sz="1900" dirty="0"/>
              <a:t> les </a:t>
            </a:r>
            <a:r>
              <a:rPr lang="en-US" sz="1900" dirty="0" err="1"/>
              <a:t>allochtones</a:t>
            </a:r>
            <a:r>
              <a:rPr lang="en-US" sz="1900" dirty="0"/>
              <a:t>, </a:t>
            </a:r>
            <a:r>
              <a:rPr lang="en-US" sz="1900" dirty="0" err="1"/>
              <a:t>mais</a:t>
            </a:r>
            <a:r>
              <a:rPr lang="en-US" sz="1900" dirty="0"/>
              <a:t> concordant aux </a:t>
            </a:r>
            <a:r>
              <a:rPr lang="en-US" sz="1900" dirty="0" err="1"/>
              <a:t>histoires</a:t>
            </a:r>
            <a:r>
              <a:rPr lang="en-US" sz="1900" dirty="0"/>
              <a:t> </a:t>
            </a:r>
            <a:r>
              <a:rPr lang="en-US" sz="1900" dirty="0" err="1"/>
              <a:t>partagées</a:t>
            </a:r>
            <a:r>
              <a:rPr lang="en-US" sz="1900" dirty="0"/>
              <a:t> au sein des </a:t>
            </a:r>
            <a:r>
              <a:rPr lang="en-US" sz="1900" dirty="0" err="1"/>
              <a:t>communautés</a:t>
            </a:r>
            <a:endParaRPr lang="en-US" sz="1900" dirty="0"/>
          </a:p>
          <a:p>
            <a:r>
              <a:rPr lang="en-US" sz="1900" dirty="0"/>
              <a:t>Manifestations pour les revendications </a:t>
            </a:r>
            <a:r>
              <a:rPr lang="en-US" sz="1900" dirty="0" err="1"/>
              <a:t>territoriales</a:t>
            </a:r>
            <a:r>
              <a:rPr lang="en-US" sz="1900" dirty="0"/>
              <a:t> (</a:t>
            </a:r>
            <a:r>
              <a:rPr lang="en-US" sz="1900" dirty="0" err="1"/>
              <a:t>voir</a:t>
            </a:r>
            <a:r>
              <a:rPr lang="en-US" sz="1900" dirty="0"/>
              <a:t> diapositive </a:t>
            </a:r>
            <a:r>
              <a:rPr lang="en-US" sz="1900" dirty="0" err="1"/>
              <a:t>précédente</a:t>
            </a:r>
            <a:r>
              <a:rPr lang="en-US" sz="1900" dirty="0"/>
              <a:t>)</a:t>
            </a:r>
          </a:p>
        </p:txBody>
      </p:sp>
    </p:spTree>
    <p:extLst>
      <p:ext uri="{BB962C8B-B14F-4D97-AF65-F5344CB8AC3E}">
        <p14:creationId xmlns:p14="http://schemas.microsoft.com/office/powerpoint/2010/main" val="191344452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BD86-18AA-2B35-31E1-BA04201DCA25}"/>
              </a:ext>
            </a:extLst>
          </p:cNvPr>
          <p:cNvSpPr>
            <a:spLocks noGrp="1"/>
          </p:cNvSpPr>
          <p:nvPr>
            <p:ph type="title"/>
            <p:custDataLst>
              <p:tags r:id="rId1"/>
            </p:custDataLst>
          </p:nvPr>
        </p:nvSpPr>
        <p:spPr/>
        <p:txBody>
          <a:bodyPr/>
          <a:lstStyle/>
          <a:p>
            <a:r>
              <a:rPr lang="en-US" dirty="0"/>
              <a:t>Questions de </a:t>
            </a:r>
            <a:r>
              <a:rPr lang="en-US" dirty="0" err="1"/>
              <a:t>réflexion</a:t>
            </a:r>
            <a:endParaRPr lang="en-US" dirty="0"/>
          </a:p>
        </p:txBody>
      </p:sp>
      <p:sp>
        <p:nvSpPr>
          <p:cNvPr id="3" name="Content Placeholder 2">
            <a:extLst>
              <a:ext uri="{FF2B5EF4-FFF2-40B4-BE49-F238E27FC236}">
                <a16:creationId xmlns:a16="http://schemas.microsoft.com/office/drawing/2014/main" id="{3FD4BD73-7555-B868-E1A3-922D7C5F735F}"/>
              </a:ext>
            </a:extLst>
          </p:cNvPr>
          <p:cNvSpPr>
            <a:spLocks noGrp="1"/>
          </p:cNvSpPr>
          <p:nvPr>
            <p:ph idx="1"/>
            <p:custDataLst>
              <p:tags r:id="rId2"/>
            </p:custDataLst>
          </p:nvPr>
        </p:nvSpPr>
        <p:spPr/>
        <p:txBody>
          <a:bodyPr/>
          <a:lstStyle/>
          <a:p>
            <a:r>
              <a:rPr lang="fr-CA" dirty="0"/>
              <a:t>Qu’est-ce que signifie la Réconciliation pour toi? </a:t>
            </a:r>
          </a:p>
          <a:p>
            <a:r>
              <a:rPr lang="fr-CA" dirty="0"/>
              <a:t>À quoi ressemblerait une Réconciliation sincère et véritable pour toi?</a:t>
            </a:r>
          </a:p>
          <a:p>
            <a:r>
              <a:rPr lang="fr-CA" dirty="0"/>
              <a:t>Quelles petites actions ou actions quotidiennes pourrais-tu accomplir pour la Réconciliation avec les communautés autochtones?</a:t>
            </a:r>
          </a:p>
        </p:txBody>
      </p:sp>
    </p:spTree>
    <p:extLst>
      <p:ext uri="{BB962C8B-B14F-4D97-AF65-F5344CB8AC3E}">
        <p14:creationId xmlns:p14="http://schemas.microsoft.com/office/powerpoint/2010/main" val="337174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95A2-94FD-EE4A-4635-F97749264872}"/>
              </a:ext>
            </a:extLst>
          </p:cNvPr>
          <p:cNvSpPr>
            <a:spLocks noGrp="1"/>
          </p:cNvSpPr>
          <p:nvPr>
            <p:ph type="title"/>
            <p:custDataLst>
              <p:tags r:id="rId1"/>
            </p:custDataLst>
          </p:nvPr>
        </p:nvSpPr>
        <p:spPr/>
        <p:txBody>
          <a:bodyPr/>
          <a:lstStyle/>
          <a:p>
            <a:r>
              <a:rPr lang="en-US" dirty="0"/>
              <a:t>Questions de </a:t>
            </a:r>
            <a:r>
              <a:rPr lang="en-US" dirty="0" err="1"/>
              <a:t>réflexion</a:t>
            </a:r>
            <a:endParaRPr lang="en-US" dirty="0"/>
          </a:p>
        </p:txBody>
      </p:sp>
      <p:sp>
        <p:nvSpPr>
          <p:cNvPr id="3" name="Content Placeholder 2">
            <a:extLst>
              <a:ext uri="{FF2B5EF4-FFF2-40B4-BE49-F238E27FC236}">
                <a16:creationId xmlns:a16="http://schemas.microsoft.com/office/drawing/2014/main" id="{968FAA20-3DA1-8981-662A-4398D2BCB0B8}"/>
              </a:ext>
            </a:extLst>
          </p:cNvPr>
          <p:cNvSpPr>
            <a:spLocks noGrp="1"/>
          </p:cNvSpPr>
          <p:nvPr>
            <p:ph idx="1"/>
            <p:custDataLst>
              <p:tags r:id="rId2"/>
            </p:custDataLst>
          </p:nvPr>
        </p:nvSpPr>
        <p:spPr/>
        <p:txBody>
          <a:bodyPr/>
          <a:lstStyle/>
          <a:p>
            <a:pPr marL="514350" indent="-514350">
              <a:buAutoNum type="arabicParenR"/>
            </a:pPr>
            <a:r>
              <a:rPr lang="en-US" dirty="0" err="1"/>
              <a:t>Quels</a:t>
            </a:r>
            <a:r>
              <a:rPr lang="en-US" dirty="0"/>
              <a:t> </a:t>
            </a:r>
            <a:r>
              <a:rPr lang="en-US" dirty="0" err="1"/>
              <a:t>peurs</a:t>
            </a:r>
            <a:r>
              <a:rPr lang="en-US" dirty="0"/>
              <a:t> </a:t>
            </a:r>
            <a:r>
              <a:rPr lang="en-US" dirty="0" err="1"/>
              <a:t>ou</a:t>
            </a:r>
            <a:r>
              <a:rPr lang="en-US" dirty="0"/>
              <a:t> </a:t>
            </a:r>
            <a:r>
              <a:rPr lang="en-US" dirty="0" err="1"/>
              <a:t>soucis</a:t>
            </a:r>
            <a:r>
              <a:rPr lang="en-US" dirty="0"/>
              <a:t> </a:t>
            </a:r>
            <a:r>
              <a:rPr lang="en-US" dirty="0" err="1"/>
              <a:t>pourriez-vous</a:t>
            </a:r>
            <a:r>
              <a:rPr lang="en-US" dirty="0"/>
              <a:t> </a:t>
            </a:r>
            <a:r>
              <a:rPr lang="en-US" dirty="0" err="1"/>
              <a:t>avoir</a:t>
            </a:r>
            <a:r>
              <a:rPr lang="en-US" dirty="0"/>
              <a:t> </a:t>
            </a:r>
            <a:r>
              <a:rPr lang="en-US" dirty="0" err="1"/>
              <a:t>lors</a:t>
            </a:r>
            <a:r>
              <a:rPr lang="en-US" dirty="0"/>
              <a:t> </a:t>
            </a:r>
            <a:r>
              <a:rPr lang="en-US" dirty="0" err="1"/>
              <a:t>d’une</a:t>
            </a:r>
            <a:r>
              <a:rPr lang="en-US" dirty="0"/>
              <a:t> conversation sur </a:t>
            </a:r>
            <a:r>
              <a:rPr lang="en-US" dirty="0" err="1"/>
              <a:t>l’histoire</a:t>
            </a:r>
            <a:r>
              <a:rPr lang="en-US" dirty="0"/>
              <a:t> du </a:t>
            </a:r>
            <a:r>
              <a:rPr lang="en-US" dirty="0" err="1"/>
              <a:t>colonialisme</a:t>
            </a:r>
            <a:r>
              <a:rPr lang="fr-CA" dirty="0"/>
              <a:t> au Canada</a:t>
            </a:r>
            <a:r>
              <a:rPr lang="en-US" dirty="0"/>
              <a:t>?</a:t>
            </a:r>
          </a:p>
          <a:p>
            <a:pPr marL="514350" indent="-514350">
              <a:buAutoNum type="arabicParenR"/>
            </a:pPr>
            <a:r>
              <a:rPr lang="en-US" dirty="0"/>
              <a:t>Comment </a:t>
            </a:r>
            <a:r>
              <a:rPr lang="en-US" dirty="0" err="1"/>
              <a:t>pouvez-vous</a:t>
            </a:r>
            <a:r>
              <a:rPr lang="en-US" dirty="0"/>
              <a:t> </a:t>
            </a:r>
            <a:r>
              <a:rPr lang="en-US" dirty="0" err="1"/>
              <a:t>répondre</a:t>
            </a:r>
            <a:r>
              <a:rPr lang="en-US" dirty="0"/>
              <a:t> à </a:t>
            </a:r>
            <a:r>
              <a:rPr lang="en-US" dirty="0" err="1"/>
              <a:t>ses</a:t>
            </a:r>
            <a:r>
              <a:rPr lang="en-US" dirty="0"/>
              <a:t> </a:t>
            </a:r>
            <a:r>
              <a:rPr lang="en-US" dirty="0" err="1"/>
              <a:t>peurs</a:t>
            </a:r>
            <a:r>
              <a:rPr lang="en-US" dirty="0"/>
              <a:t> de façon à continuer </a:t>
            </a:r>
            <a:r>
              <a:rPr lang="en-US" dirty="0" err="1"/>
              <a:t>votre</a:t>
            </a:r>
            <a:r>
              <a:rPr lang="en-US" dirty="0"/>
              <a:t> </a:t>
            </a:r>
            <a:r>
              <a:rPr lang="en-US" dirty="0" err="1"/>
              <a:t>apprentissage</a:t>
            </a:r>
            <a:r>
              <a:rPr lang="en-US" dirty="0"/>
              <a:t>? </a:t>
            </a:r>
          </a:p>
        </p:txBody>
      </p:sp>
    </p:spTree>
    <p:extLst>
      <p:ext uri="{BB962C8B-B14F-4D97-AF65-F5344CB8AC3E}">
        <p14:creationId xmlns:p14="http://schemas.microsoft.com/office/powerpoint/2010/main" val="379622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6D2FC2-56E9-4BA4-882F-0F33C58A8ECA}"/>
              </a:ext>
            </a:extLst>
          </p:cNvPr>
          <p:cNvSpPr>
            <a:spLocks noGrp="1"/>
          </p:cNvSpPr>
          <p:nvPr>
            <p:ph type="title"/>
            <p:custDataLst>
              <p:tags r:id="rId3"/>
            </p:custDataLst>
          </p:nvPr>
        </p:nvSpPr>
        <p:spPr>
          <a:xfrm>
            <a:off x="1137036" y="548640"/>
            <a:ext cx="9543405" cy="1188720"/>
          </a:xfrm>
        </p:spPr>
        <p:txBody>
          <a:bodyPr>
            <a:normAutofit/>
          </a:bodyPr>
          <a:lstStyle/>
          <a:p>
            <a:r>
              <a:rPr lang="en-US" dirty="0">
                <a:solidFill>
                  <a:schemeClr val="tx1">
                    <a:lumMod val="85000"/>
                    <a:lumOff val="15000"/>
                  </a:schemeClr>
                </a:solidFill>
              </a:rPr>
              <a:t>Qui </a:t>
            </a:r>
            <a:r>
              <a:rPr lang="en-US" dirty="0" err="1">
                <a:solidFill>
                  <a:schemeClr val="tx1">
                    <a:lumMod val="85000"/>
                    <a:lumOff val="15000"/>
                  </a:schemeClr>
                </a:solidFill>
              </a:rPr>
              <a:t>était</a:t>
            </a:r>
            <a:r>
              <a:rPr lang="en-US" dirty="0">
                <a:solidFill>
                  <a:schemeClr val="tx1">
                    <a:lumMod val="85000"/>
                    <a:lumOff val="15000"/>
                  </a:schemeClr>
                </a:solidFill>
              </a:rPr>
              <a:t> </a:t>
            </a:r>
            <a:r>
              <a:rPr lang="en-US" dirty="0" err="1">
                <a:solidFill>
                  <a:schemeClr val="tx1">
                    <a:lumMod val="85000"/>
                    <a:lumOff val="15000"/>
                  </a:schemeClr>
                </a:solidFill>
              </a:rPr>
              <a:t>ici</a:t>
            </a:r>
            <a:r>
              <a:rPr lang="en-US" dirty="0">
                <a:solidFill>
                  <a:schemeClr val="tx1">
                    <a:lumMod val="85000"/>
                    <a:lumOff val="15000"/>
                  </a:schemeClr>
                </a:solidFill>
              </a:rPr>
              <a:t> </a:t>
            </a:r>
            <a:r>
              <a:rPr lang="en-US" dirty="0" err="1">
                <a:solidFill>
                  <a:schemeClr val="tx1">
                    <a:lumMod val="85000"/>
                    <a:lumOff val="15000"/>
                  </a:schemeClr>
                </a:solidFill>
              </a:rPr>
              <a:t>en</a:t>
            </a:r>
            <a:r>
              <a:rPr lang="en-US" dirty="0">
                <a:solidFill>
                  <a:schemeClr val="tx1">
                    <a:lumMod val="85000"/>
                    <a:lumOff val="15000"/>
                  </a:schemeClr>
                </a:solidFill>
              </a:rPr>
              <a:t> premier? </a:t>
            </a:r>
          </a:p>
        </p:txBody>
      </p:sp>
      <p:sp>
        <p:nvSpPr>
          <p:cNvPr id="3" name="Content Placeholder 2">
            <a:extLst>
              <a:ext uri="{FF2B5EF4-FFF2-40B4-BE49-F238E27FC236}">
                <a16:creationId xmlns:a16="http://schemas.microsoft.com/office/drawing/2014/main" id="{600A17B3-971A-4E8F-9707-D8C2D499C1E5}"/>
              </a:ext>
            </a:extLst>
          </p:cNvPr>
          <p:cNvSpPr>
            <a:spLocks noGrp="1"/>
          </p:cNvSpPr>
          <p:nvPr>
            <p:ph idx="1"/>
            <p:custDataLst>
              <p:tags r:id="rId4"/>
            </p:custDataLst>
          </p:nvPr>
        </p:nvSpPr>
        <p:spPr>
          <a:xfrm>
            <a:off x="1957987" y="2431765"/>
            <a:ext cx="8276026" cy="3320031"/>
          </a:xfrm>
        </p:spPr>
        <p:txBody>
          <a:bodyPr anchor="ctr">
            <a:normAutofit/>
          </a:bodyPr>
          <a:lstStyle/>
          <a:p>
            <a:r>
              <a:rPr lang="fr-CA" sz="2000" dirty="0">
                <a:solidFill>
                  <a:schemeClr val="tx1">
                    <a:lumMod val="85000"/>
                    <a:lumOff val="15000"/>
                  </a:schemeClr>
                </a:solidFill>
              </a:rPr>
              <a:t>Termes préférés: Peuples autochtones, Premiers Peuples, Premières Nations, Inuit, Métis.</a:t>
            </a:r>
          </a:p>
          <a:p>
            <a:r>
              <a:rPr lang="fr-CA" sz="2000" dirty="0">
                <a:solidFill>
                  <a:schemeClr val="tx1">
                    <a:lumMod val="85000"/>
                    <a:lumOff val="15000"/>
                  </a:schemeClr>
                </a:solidFill>
              </a:rPr>
              <a:t>Les peuples autochtones ne sont pas un bloc monolithique (notez le pluriel à « peuples ». Ils sont composés de nombreuses nations/communautés dans divers environnements à travers le continent et ont une variété de pratiques culturelles.</a:t>
            </a:r>
          </a:p>
          <a:p>
            <a:r>
              <a:rPr lang="fr-CA" sz="2000" dirty="0">
                <a:solidFill>
                  <a:schemeClr val="tx1">
                    <a:lumMod val="85000"/>
                    <a:lumOff val="15000"/>
                  </a:schemeClr>
                </a:solidFill>
              </a:rPr>
              <a:t>Si possible, identifiez une personne autochtone par sa nation.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2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319-39F8-4EE9-BA34-C0B356E07DC1}"/>
              </a:ext>
            </a:extLst>
          </p:cNvPr>
          <p:cNvSpPr>
            <a:spLocks noGrp="1"/>
          </p:cNvSpPr>
          <p:nvPr>
            <p:ph type="title"/>
            <p:custDataLst>
              <p:tags r:id="rId1"/>
            </p:custDataLst>
          </p:nvPr>
        </p:nvSpPr>
        <p:spPr/>
        <p:txBody>
          <a:bodyPr/>
          <a:lstStyle/>
          <a:p>
            <a:pPr algn="ctr"/>
            <a:r>
              <a:rPr lang="en-US" dirty="0"/>
              <a:t>Cartes </a:t>
            </a:r>
            <a:r>
              <a:rPr lang="en-US" dirty="0" err="1"/>
              <a:t>montrant</a:t>
            </a:r>
            <a:r>
              <a:rPr lang="en-US" dirty="0"/>
              <a:t> </a:t>
            </a:r>
            <a:r>
              <a:rPr lang="en-US" dirty="0" err="1"/>
              <a:t>différentes</a:t>
            </a:r>
            <a:r>
              <a:rPr lang="en-US" dirty="0"/>
              <a:t> nations</a:t>
            </a:r>
          </a:p>
        </p:txBody>
      </p:sp>
      <p:sp>
        <p:nvSpPr>
          <p:cNvPr id="5" name="Content Placeholder 4">
            <a:extLst>
              <a:ext uri="{FF2B5EF4-FFF2-40B4-BE49-F238E27FC236}">
                <a16:creationId xmlns:a16="http://schemas.microsoft.com/office/drawing/2014/main" id="{14AB1289-1DC9-341A-B377-158E3D8B64AC}"/>
              </a:ext>
            </a:extLst>
          </p:cNvPr>
          <p:cNvSpPr>
            <a:spLocks noGrp="1"/>
          </p:cNvSpPr>
          <p:nvPr>
            <p:ph sz="half" idx="1"/>
            <p:custDataLst>
              <p:tags r:id="rId2"/>
            </p:custDataLst>
          </p:nvPr>
        </p:nvSpPr>
        <p:spPr/>
        <p:txBody>
          <a:bodyPr/>
          <a:lstStyle/>
          <a:p>
            <a:r>
              <a:rPr lang="en-US" dirty="0"/>
              <a:t>Carte </a:t>
            </a:r>
            <a:r>
              <a:rPr lang="en-US" dirty="0" err="1"/>
              <a:t>précoloniale</a:t>
            </a:r>
            <a:endParaRPr lang="en-US" dirty="0"/>
          </a:p>
          <a:p>
            <a:pPr marL="0" indent="0">
              <a:buNone/>
            </a:pPr>
            <a:r>
              <a:rPr lang="en-US" dirty="0">
                <a:hlinkClick r:id="rId9"/>
              </a:rPr>
              <a:t>Nations </a:t>
            </a:r>
            <a:r>
              <a:rPr lang="en-US" dirty="0" err="1">
                <a:hlinkClick r:id="rId9"/>
              </a:rPr>
              <a:t>autochtones</a:t>
            </a:r>
            <a:endParaRPr lang="en-US" dirty="0"/>
          </a:p>
          <a:p>
            <a:pPr marL="0" indent="0">
              <a:buNone/>
            </a:pPr>
            <a:endParaRPr lang="en-US" dirty="0"/>
          </a:p>
        </p:txBody>
      </p:sp>
      <p:sp>
        <p:nvSpPr>
          <p:cNvPr id="6" name="Content Placeholder 5">
            <a:extLst>
              <a:ext uri="{FF2B5EF4-FFF2-40B4-BE49-F238E27FC236}">
                <a16:creationId xmlns:a16="http://schemas.microsoft.com/office/drawing/2014/main" id="{874B2361-5DD3-F906-EA31-2DAD6E5986BA}"/>
              </a:ext>
            </a:extLst>
          </p:cNvPr>
          <p:cNvSpPr>
            <a:spLocks noGrp="1"/>
          </p:cNvSpPr>
          <p:nvPr>
            <p:ph sz="half" idx="2"/>
            <p:custDataLst>
              <p:tags r:id="rId3"/>
            </p:custDataLst>
          </p:nvPr>
        </p:nvSpPr>
        <p:spPr/>
        <p:txBody>
          <a:bodyPr/>
          <a:lstStyle/>
          <a:p>
            <a:r>
              <a:rPr lang="en-US" dirty="0"/>
              <a:t>Carte des </a:t>
            </a:r>
            <a:r>
              <a:rPr lang="en-US" dirty="0" err="1"/>
              <a:t>traités</a:t>
            </a:r>
            <a:r>
              <a:rPr lang="en-US" dirty="0"/>
              <a:t> </a:t>
            </a:r>
            <a:r>
              <a:rPr lang="en-US" dirty="0" err="1"/>
              <a:t>historiques</a:t>
            </a:r>
            <a:endParaRPr lang="en-US" dirty="0"/>
          </a:p>
        </p:txBody>
      </p:sp>
      <p:pic>
        <p:nvPicPr>
          <p:cNvPr id="12" name="Picture 11" descr="Map&#10;&#10;Description automatically generated">
            <a:extLst>
              <a:ext uri="{FF2B5EF4-FFF2-40B4-BE49-F238E27FC236}">
                <a16:creationId xmlns:a16="http://schemas.microsoft.com/office/drawing/2014/main" id="{CBA0D967-1E14-22C7-17F3-2DF7D310472C}"/>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6827" y="2969358"/>
            <a:ext cx="4913398" cy="3425395"/>
          </a:xfrm>
          <a:prstGeom prst="rect">
            <a:avLst/>
          </a:prstGeom>
        </p:spPr>
      </p:pic>
      <p:sp>
        <p:nvSpPr>
          <p:cNvPr id="13" name="TextBox 12">
            <a:extLst>
              <a:ext uri="{FF2B5EF4-FFF2-40B4-BE49-F238E27FC236}">
                <a16:creationId xmlns:a16="http://schemas.microsoft.com/office/drawing/2014/main" id="{62E746BD-C1F6-A0A8-5676-D04F7E59866B}"/>
              </a:ext>
            </a:extLst>
          </p:cNvPr>
          <p:cNvSpPr txBox="1"/>
          <p:nvPr>
            <p:custDataLst>
              <p:tags r:id="rId5"/>
            </p:custDataLst>
          </p:nvPr>
        </p:nvSpPr>
        <p:spPr>
          <a:xfrm>
            <a:off x="1311728" y="6858000"/>
            <a:ext cx="9568543" cy="230832"/>
          </a:xfrm>
          <a:prstGeom prst="rect">
            <a:avLst/>
          </a:prstGeom>
          <a:noFill/>
        </p:spPr>
        <p:txBody>
          <a:bodyPr wrap="square" rtlCol="0">
            <a:spAutoFit/>
          </a:bodyPr>
          <a:lstStyle/>
          <a:p>
            <a:r>
              <a:rPr lang="en-US" sz="900">
                <a:hlinkClick r:id="rId11" tooltip="https://ecampusontario.pressbooks.pub/indigenouseconomics244/chapter/chapter-3-the-standard-of-living-before-european-settlement/"/>
              </a:rPr>
              <a:t>This Photo</a:t>
            </a:r>
            <a:r>
              <a:rPr lang="en-US" sz="900"/>
              <a:t> by Unknown Author is licensed under </a:t>
            </a:r>
            <a:r>
              <a:rPr lang="en-US" sz="900">
                <a:hlinkClick r:id="rId12" tooltip="https://creativecommons.org/licenses/by/3.0/"/>
              </a:rPr>
              <a:t>CC BY</a:t>
            </a:r>
            <a:endParaRPr lang="en-US" sz="900"/>
          </a:p>
        </p:txBody>
      </p:sp>
      <p:pic>
        <p:nvPicPr>
          <p:cNvPr id="4" name="Image 3">
            <a:extLst>
              <a:ext uri="{FF2B5EF4-FFF2-40B4-BE49-F238E27FC236}">
                <a16:creationId xmlns:a16="http://schemas.microsoft.com/office/drawing/2014/main" id="{AAE7AFCD-A526-E0DB-DF0E-F680A958CE79}"/>
              </a:ext>
            </a:extLst>
          </p:cNvPr>
          <p:cNvPicPr>
            <a:picLocks noChangeAspect="1"/>
          </p:cNvPicPr>
          <p:nvPr>
            <p:custDataLst>
              <p:tags r:id="rId6"/>
            </p:custDataLst>
          </p:nvPr>
        </p:nvPicPr>
        <p:blipFill>
          <a:blip r:embed="rId13"/>
          <a:stretch>
            <a:fillRect/>
          </a:stretch>
        </p:blipFill>
        <p:spPr>
          <a:xfrm>
            <a:off x="6095999" y="2371725"/>
            <a:ext cx="5488925" cy="4236698"/>
          </a:xfrm>
          <a:prstGeom prst="rect">
            <a:avLst/>
          </a:prstGeom>
        </p:spPr>
      </p:pic>
    </p:spTree>
    <p:extLst>
      <p:ext uri="{BB962C8B-B14F-4D97-AF65-F5344CB8AC3E}">
        <p14:creationId xmlns:p14="http://schemas.microsoft.com/office/powerpoint/2010/main" val="4700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2D19-E82E-D036-3FC5-096BE033F60B}"/>
              </a:ext>
            </a:extLst>
          </p:cNvPr>
          <p:cNvSpPr>
            <a:spLocks noGrp="1"/>
          </p:cNvSpPr>
          <p:nvPr>
            <p:ph type="title"/>
            <p:custDataLst>
              <p:tags r:id="rId1"/>
            </p:custDataLst>
          </p:nvPr>
        </p:nvSpPr>
        <p:spPr/>
        <p:txBody>
          <a:bodyPr/>
          <a:lstStyle/>
          <a:p>
            <a:r>
              <a:rPr lang="en-US" dirty="0"/>
              <a:t>Questions de </a:t>
            </a:r>
            <a:r>
              <a:rPr lang="en-US" dirty="0" err="1"/>
              <a:t>réflexion</a:t>
            </a:r>
            <a:endParaRPr lang="en-US" dirty="0"/>
          </a:p>
        </p:txBody>
      </p:sp>
      <p:sp>
        <p:nvSpPr>
          <p:cNvPr id="3" name="Content Placeholder 2">
            <a:extLst>
              <a:ext uri="{FF2B5EF4-FFF2-40B4-BE49-F238E27FC236}">
                <a16:creationId xmlns:a16="http://schemas.microsoft.com/office/drawing/2014/main" id="{5358B13A-22E4-6B61-0D1B-465E1DD6ACCB}"/>
              </a:ext>
            </a:extLst>
          </p:cNvPr>
          <p:cNvSpPr>
            <a:spLocks noGrp="1"/>
          </p:cNvSpPr>
          <p:nvPr>
            <p:ph idx="1"/>
            <p:custDataLst>
              <p:tags r:id="rId2"/>
            </p:custDataLst>
          </p:nvPr>
        </p:nvSpPr>
        <p:spPr/>
        <p:txBody>
          <a:bodyPr/>
          <a:lstStyle/>
          <a:p>
            <a:pPr marL="514350" indent="-514350">
              <a:buAutoNum type="arabicParenR"/>
            </a:pPr>
            <a:r>
              <a:rPr lang="en-US" dirty="0"/>
              <a:t>Quelle(s) nation(s) </a:t>
            </a:r>
            <a:r>
              <a:rPr lang="en-US" dirty="0" err="1"/>
              <a:t>sont</a:t>
            </a:r>
            <a:r>
              <a:rPr lang="en-US" dirty="0"/>
              <a:t> </a:t>
            </a:r>
            <a:r>
              <a:rPr lang="en-US" dirty="0" err="1"/>
              <a:t>autochtones</a:t>
            </a:r>
            <a:r>
              <a:rPr lang="en-US" dirty="0"/>
              <a:t> au </a:t>
            </a:r>
            <a:r>
              <a:rPr lang="en-US" dirty="0" err="1"/>
              <a:t>territoire</a:t>
            </a:r>
            <a:r>
              <a:rPr lang="en-US" dirty="0"/>
              <a:t> </a:t>
            </a:r>
            <a:r>
              <a:rPr lang="en-US" dirty="0" err="1"/>
              <a:t>où</a:t>
            </a:r>
            <a:r>
              <a:rPr lang="en-US" dirty="0"/>
              <a:t> nous </a:t>
            </a:r>
            <a:r>
              <a:rPr lang="en-US" dirty="0" err="1"/>
              <a:t>sommes</a:t>
            </a:r>
            <a:r>
              <a:rPr lang="en-US" dirty="0"/>
              <a:t> </a:t>
            </a:r>
            <a:r>
              <a:rPr lang="en-US" dirty="0" err="1"/>
              <a:t>présentement</a:t>
            </a:r>
            <a:r>
              <a:rPr lang="en-US" dirty="0"/>
              <a:t>?</a:t>
            </a:r>
          </a:p>
          <a:p>
            <a:pPr marL="514350" indent="-514350">
              <a:buAutoNum type="arabicParenR"/>
            </a:pPr>
            <a:r>
              <a:rPr lang="en-US" dirty="0"/>
              <a:t>Comment </a:t>
            </a:r>
            <a:r>
              <a:rPr lang="en-US" dirty="0" err="1"/>
              <a:t>est</a:t>
            </a:r>
            <a:r>
              <a:rPr lang="en-US" dirty="0"/>
              <a:t> la relation de </a:t>
            </a:r>
            <a:r>
              <a:rPr lang="en-US" dirty="0" err="1"/>
              <a:t>cette</a:t>
            </a:r>
            <a:r>
              <a:rPr lang="en-US" dirty="0"/>
              <a:t> </a:t>
            </a:r>
            <a:r>
              <a:rPr lang="en-US" dirty="0" err="1"/>
              <a:t>ou</a:t>
            </a:r>
            <a:r>
              <a:rPr lang="en-US" dirty="0"/>
              <a:t> </a:t>
            </a:r>
            <a:r>
              <a:rPr lang="en-US" dirty="0" err="1"/>
              <a:t>ces</a:t>
            </a:r>
            <a:r>
              <a:rPr lang="en-US" dirty="0"/>
              <a:t> nation(s) avec le </a:t>
            </a:r>
            <a:r>
              <a:rPr lang="en-US" dirty="0" err="1"/>
              <a:t>territoire</a:t>
            </a:r>
            <a:r>
              <a:rPr lang="en-US" dirty="0"/>
              <a:t> et avec les </a:t>
            </a:r>
            <a:r>
              <a:rPr lang="en-US" dirty="0" err="1"/>
              <a:t>allochtones</a:t>
            </a:r>
            <a:r>
              <a:rPr lang="en-US" dirty="0"/>
              <a:t>? </a:t>
            </a:r>
          </a:p>
        </p:txBody>
      </p:sp>
    </p:spTree>
    <p:extLst>
      <p:ext uri="{BB962C8B-B14F-4D97-AF65-F5344CB8AC3E}">
        <p14:creationId xmlns:p14="http://schemas.microsoft.com/office/powerpoint/2010/main" val="170304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B839E-4BFD-4B4E-9107-1AA8D961D17E}"/>
              </a:ext>
            </a:extLst>
          </p:cNvPr>
          <p:cNvSpPr>
            <a:spLocks noGrp="1"/>
          </p:cNvSpPr>
          <p:nvPr>
            <p:ph type="title"/>
            <p:custDataLst>
              <p:tags r:id="rId2"/>
            </p:custDataLst>
          </p:nvPr>
        </p:nvSpPr>
        <p:spPr>
          <a:xfrm>
            <a:off x="838200" y="365125"/>
            <a:ext cx="10515600" cy="1325563"/>
          </a:xfrm>
        </p:spPr>
        <p:txBody>
          <a:bodyPr>
            <a:normAutofit/>
          </a:bodyPr>
          <a:lstStyle/>
          <a:p>
            <a:r>
              <a:rPr lang="en-US" sz="5400" dirty="0"/>
              <a:t>Exploration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B332E-B80D-46B2-91CF-B74603541424}"/>
              </a:ext>
            </a:extLst>
          </p:cNvPr>
          <p:cNvSpPr>
            <a:spLocks noGrp="1"/>
          </p:cNvSpPr>
          <p:nvPr>
            <p:ph idx="1"/>
            <p:custDataLst>
              <p:tags r:id="rId4"/>
            </p:custDataLst>
          </p:nvPr>
        </p:nvSpPr>
        <p:spPr>
          <a:xfrm>
            <a:off x="838200" y="1929384"/>
            <a:ext cx="10515600" cy="4251960"/>
          </a:xfrm>
        </p:spPr>
        <p:txBody>
          <a:bodyPr>
            <a:normAutofit/>
          </a:bodyPr>
          <a:lstStyle/>
          <a:p>
            <a:r>
              <a:rPr lang="fr-CA" sz="2200" dirty="0"/>
              <a:t>Au Canada, l’ère des explorations comprend deux périodes:</a:t>
            </a:r>
          </a:p>
          <a:p>
            <a:pPr marL="514350" indent="-514350">
              <a:buFont typeface="+mj-lt"/>
              <a:buAutoNum type="arabicPeriod"/>
            </a:pPr>
            <a:r>
              <a:rPr lang="fr-CA" sz="2200" dirty="0"/>
              <a:t>Période française (du milieu du 15</a:t>
            </a:r>
            <a:r>
              <a:rPr lang="fr-CA" sz="2200" baseline="30000" dirty="0"/>
              <a:t>e</a:t>
            </a:r>
            <a:r>
              <a:rPr lang="fr-CA" sz="2200" dirty="0"/>
              <a:t> au milieu du 17</a:t>
            </a:r>
            <a:r>
              <a:rPr lang="fr-CA" sz="2200" baseline="30000" dirty="0"/>
              <a:t>e</a:t>
            </a:r>
            <a:r>
              <a:rPr lang="fr-CA" sz="2200" dirty="0"/>
              <a:t> siècles): les voyageurs/coureurs des bois étendent leurs réseaux commerciaux et les missionnaires cherchent à convertir. Il est à noter que ces explorations prennent places principalement dans les provinces actuelles du Québec, de l’Ontario et de l’Atlantique, ainsi qu’aux États-Unis.</a:t>
            </a:r>
          </a:p>
          <a:p>
            <a:pPr marL="514350" indent="-514350">
              <a:buFont typeface="+mj-lt"/>
              <a:buAutoNum type="arabicPeriod"/>
            </a:pPr>
            <a:r>
              <a:rPr lang="fr-CA" sz="2200" dirty="0"/>
              <a:t>Période anglaise (du milieu du 17</a:t>
            </a:r>
            <a:r>
              <a:rPr lang="fr-CA" sz="2200" baseline="30000" dirty="0"/>
              <a:t>e</a:t>
            </a:r>
            <a:r>
              <a:rPr lang="fr-CA" sz="2200" dirty="0"/>
              <a:t> à la fin du 18</a:t>
            </a:r>
            <a:r>
              <a:rPr lang="fr-CA" sz="2200" baseline="30000" dirty="0"/>
              <a:t>e</a:t>
            </a:r>
            <a:r>
              <a:rPr lang="fr-CA" sz="2200" dirty="0"/>
              <a:t> siècles): les commerçants de la Compagnie de la Baie d’Hudson et de la Compagnie du Nord-Ouest revendiquent de vastes territoires à l’Ouest et au Nord pour la Couronne.</a:t>
            </a:r>
          </a:p>
          <a:p>
            <a:r>
              <a:rPr lang="fr-CA" sz="2200" dirty="0"/>
              <a:t>Termes employés pour justifier le colonialisme ou brouiller les cartes: Nouveau Monde, découverte, mission civilisatrice, christianisation, </a:t>
            </a:r>
            <a:r>
              <a:rPr lang="fr-CA" sz="2200" i="1" dirty="0"/>
              <a:t>Terra Nullius</a:t>
            </a:r>
            <a:r>
              <a:rPr lang="fr-CA" sz="2200" dirty="0"/>
              <a:t>, destinée manifeste.</a:t>
            </a:r>
          </a:p>
        </p:txBody>
      </p:sp>
    </p:spTree>
    <p:extLst>
      <p:ext uri="{BB962C8B-B14F-4D97-AF65-F5344CB8AC3E}">
        <p14:creationId xmlns:p14="http://schemas.microsoft.com/office/powerpoint/2010/main" val="425535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0E93F0B-97F9-496F-9416-0ABD749B69D9}"/>
              </a:ext>
            </a:extLst>
          </p:cNvPr>
          <p:cNvSpPr>
            <a:spLocks noGrp="1"/>
          </p:cNvSpPr>
          <p:nvPr>
            <p:ph type="title"/>
            <p:custDataLst>
              <p:tags r:id="rId3"/>
            </p:custDataLst>
          </p:nvPr>
        </p:nvSpPr>
        <p:spPr>
          <a:xfrm>
            <a:off x="841246" y="673770"/>
            <a:ext cx="3644489" cy="2414488"/>
          </a:xfrm>
        </p:spPr>
        <p:txBody>
          <a:bodyPr anchor="t">
            <a:normAutofit/>
          </a:bodyPr>
          <a:lstStyle/>
          <a:p>
            <a:r>
              <a:rPr lang="en-US" sz="4600" dirty="0" err="1">
                <a:solidFill>
                  <a:srgbClr val="FFFFFF"/>
                </a:solidFill>
              </a:rPr>
              <a:t>Peuplement</a:t>
            </a:r>
            <a:r>
              <a:rPr lang="en-US" sz="4600" dirty="0">
                <a:solidFill>
                  <a:srgbClr val="FFFFFF"/>
                </a:solidFill>
              </a:rPr>
              <a:t> </a:t>
            </a:r>
            <a:r>
              <a:rPr lang="en-US" sz="4600" dirty="0" err="1">
                <a:solidFill>
                  <a:srgbClr val="FFFFFF"/>
                </a:solidFill>
              </a:rPr>
              <a:t>européen</a:t>
            </a:r>
            <a:r>
              <a:rPr lang="en-US" sz="4600" dirty="0">
                <a:solidFill>
                  <a:srgbClr val="FFFFFF"/>
                </a:solidFill>
              </a:rPr>
              <a:t> et </a:t>
            </a:r>
            <a:r>
              <a:rPr lang="en-US" sz="4600" dirty="0" err="1">
                <a:solidFill>
                  <a:srgbClr val="FFFFFF"/>
                </a:solidFill>
              </a:rPr>
              <a:t>Confédération</a:t>
            </a:r>
            <a:endParaRPr lang="en-US" sz="4600" dirty="0">
              <a:solidFill>
                <a:srgbClr val="FFFFFF"/>
              </a:solidFill>
            </a:endParaRPr>
          </a:p>
        </p:txBody>
      </p:sp>
      <p:sp>
        <p:nvSpPr>
          <p:cNvPr id="3" name="Content Placeholder 2">
            <a:extLst>
              <a:ext uri="{FF2B5EF4-FFF2-40B4-BE49-F238E27FC236}">
                <a16:creationId xmlns:a16="http://schemas.microsoft.com/office/drawing/2014/main" id="{795F230B-2A20-456E-BB4B-D18ABEF1E040}"/>
              </a:ext>
            </a:extLst>
          </p:cNvPr>
          <p:cNvSpPr>
            <a:spLocks noGrp="1"/>
          </p:cNvSpPr>
          <p:nvPr>
            <p:ph idx="1"/>
            <p:custDataLst>
              <p:tags r:id="rId4"/>
            </p:custDataLst>
          </p:nvPr>
        </p:nvSpPr>
        <p:spPr>
          <a:xfrm>
            <a:off x="6095999" y="882315"/>
            <a:ext cx="5254754" cy="5294647"/>
          </a:xfrm>
        </p:spPr>
        <p:txBody>
          <a:bodyPr>
            <a:normAutofit/>
          </a:bodyPr>
          <a:lstStyle/>
          <a:p>
            <a:r>
              <a:rPr lang="fr-CA" sz="2000" dirty="0"/>
              <a:t>Au fur et à mesure des explorations, les Européens réalisèrent que l’Amérique du Nord contenait beaucoup de ressources et qu’ils pouvaient s’y installer.</a:t>
            </a:r>
          </a:p>
          <a:p>
            <a:r>
              <a:rPr lang="fr-CA" sz="2000" dirty="0"/>
              <a:t>Ainsi, des populations européennes, principalement de France et des îles Britanniques, commencèrent à coloniser le territoire, principalement dans le but de faire de l’agriculture.</a:t>
            </a:r>
          </a:p>
          <a:p>
            <a:r>
              <a:rPr lang="fr-CA" sz="2000" dirty="0"/>
              <a:t>Les lois, us et coutumes, religions et encore plus des Français et des Britanniques ont donc aussi été apportés en Amérique et ont été imposées sur la région, incluant sur les Premiers Peuples.</a:t>
            </a:r>
          </a:p>
        </p:txBody>
      </p:sp>
    </p:spTree>
    <p:extLst>
      <p:ext uri="{BB962C8B-B14F-4D97-AF65-F5344CB8AC3E}">
        <p14:creationId xmlns:p14="http://schemas.microsoft.com/office/powerpoint/2010/main" val="205520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D9FB-68A6-6186-6578-728482B4E4CB}"/>
              </a:ext>
            </a:extLst>
          </p:cNvPr>
          <p:cNvSpPr>
            <a:spLocks noGrp="1"/>
          </p:cNvSpPr>
          <p:nvPr>
            <p:ph type="title"/>
            <p:custDataLst>
              <p:tags r:id="rId1"/>
            </p:custDataLst>
          </p:nvPr>
        </p:nvSpPr>
        <p:spPr/>
        <p:txBody>
          <a:bodyPr/>
          <a:lstStyle/>
          <a:p>
            <a:r>
              <a:rPr lang="en-US" dirty="0"/>
              <a:t>Questions de </a:t>
            </a:r>
            <a:r>
              <a:rPr lang="en-US" dirty="0" err="1"/>
              <a:t>réflexion</a:t>
            </a:r>
            <a:endParaRPr lang="en-US" dirty="0"/>
          </a:p>
        </p:txBody>
      </p:sp>
      <p:sp>
        <p:nvSpPr>
          <p:cNvPr id="3" name="Content Placeholder 2">
            <a:extLst>
              <a:ext uri="{FF2B5EF4-FFF2-40B4-BE49-F238E27FC236}">
                <a16:creationId xmlns:a16="http://schemas.microsoft.com/office/drawing/2014/main" id="{56E5607C-66AB-4D50-99DA-470666787D82}"/>
              </a:ext>
            </a:extLst>
          </p:cNvPr>
          <p:cNvSpPr>
            <a:spLocks noGrp="1"/>
          </p:cNvSpPr>
          <p:nvPr>
            <p:ph idx="1"/>
            <p:custDataLst>
              <p:tags r:id="rId2"/>
            </p:custDataLst>
          </p:nvPr>
        </p:nvSpPr>
        <p:spPr/>
        <p:txBody>
          <a:bodyPr/>
          <a:lstStyle/>
          <a:p>
            <a:r>
              <a:rPr lang="fr-CA" dirty="0"/>
              <a:t>Quels sont les récits sur l’histoire du Canada et la création du pays avez-vous entendus à l’école ou ailleurs?</a:t>
            </a:r>
          </a:p>
          <a:p>
            <a:r>
              <a:rPr lang="fr-CA" dirty="0"/>
              <a:t>Comment vous, votre famille et votre communauté vous inscrivez dans l’histoire du Canada? </a:t>
            </a:r>
          </a:p>
        </p:txBody>
      </p:sp>
    </p:spTree>
    <p:extLst>
      <p:ext uri="{BB962C8B-B14F-4D97-AF65-F5344CB8AC3E}">
        <p14:creationId xmlns:p14="http://schemas.microsoft.com/office/powerpoint/2010/main" val="340429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2BAFF-0E60-4E5B-A928-2525DDFA49FB}"/>
              </a:ext>
            </a:extLst>
          </p:cNvPr>
          <p:cNvSpPr>
            <a:spLocks noGrp="1"/>
          </p:cNvSpPr>
          <p:nvPr>
            <p:ph type="title"/>
            <p:custDataLst>
              <p:tags r:id="rId2"/>
            </p:custDataLst>
          </p:nvPr>
        </p:nvSpPr>
        <p:spPr>
          <a:xfrm>
            <a:off x="524740" y="620392"/>
            <a:ext cx="4112573" cy="5504688"/>
          </a:xfrm>
        </p:spPr>
        <p:txBody>
          <a:bodyPr>
            <a:normAutofit/>
          </a:bodyPr>
          <a:lstStyle/>
          <a:p>
            <a:pPr algn="ctr"/>
            <a:r>
              <a:rPr lang="en-US" sz="6000" dirty="0">
                <a:solidFill>
                  <a:schemeClr val="bg1"/>
                </a:solidFill>
              </a:rPr>
              <a:t>Le </a:t>
            </a:r>
            <a:r>
              <a:rPr lang="en-US" sz="6000" dirty="0" err="1">
                <a:solidFill>
                  <a:schemeClr val="bg1"/>
                </a:solidFill>
              </a:rPr>
              <a:t>colonialisme</a:t>
            </a:r>
            <a:r>
              <a:rPr lang="en-US" sz="6000" dirty="0">
                <a:solidFill>
                  <a:schemeClr val="bg1"/>
                </a:solidFill>
              </a:rPr>
              <a:t> </a:t>
            </a:r>
            <a:r>
              <a:rPr lang="en-US" sz="6000" dirty="0" err="1">
                <a:solidFill>
                  <a:schemeClr val="bg1"/>
                </a:solidFill>
              </a:rPr>
              <a:t>selon</a:t>
            </a:r>
            <a:r>
              <a:rPr lang="en-US" sz="6000" dirty="0">
                <a:solidFill>
                  <a:schemeClr val="bg1"/>
                </a:solidFill>
              </a:rPr>
              <a:t> les Premiers </a:t>
            </a:r>
            <a:r>
              <a:rPr lang="en-US" sz="6000" dirty="0" err="1">
                <a:solidFill>
                  <a:schemeClr val="bg1"/>
                </a:solidFill>
              </a:rPr>
              <a:t>Peuples</a:t>
            </a:r>
            <a:endParaRPr lang="en-US" sz="6000" dirty="0">
              <a:solidFill>
                <a:schemeClr val="bg1"/>
              </a:solidFill>
            </a:endParaRPr>
          </a:p>
        </p:txBody>
      </p:sp>
      <p:graphicFrame>
        <p:nvGraphicFramePr>
          <p:cNvPr id="5" name="Content Placeholder 2">
            <a:extLst>
              <a:ext uri="{FF2B5EF4-FFF2-40B4-BE49-F238E27FC236}">
                <a16:creationId xmlns:a16="http://schemas.microsoft.com/office/drawing/2014/main" id="{47B74F43-A801-44D4-9517-35A19D6CF163}"/>
              </a:ext>
            </a:extLst>
          </p:cNvPr>
          <p:cNvGraphicFramePr>
            <a:graphicFrameLocks noGrp="1"/>
          </p:cNvGraphicFramePr>
          <p:nvPr>
            <p:ph idx="1"/>
            <p:custDataLst>
              <p:tags r:id="rId3"/>
            </p:custDataLst>
            <p:extLst>
              <p:ext uri="{D42A27DB-BD31-4B8C-83A1-F6EECF244321}">
                <p14:modId xmlns:p14="http://schemas.microsoft.com/office/powerpoint/2010/main" val="36663377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6070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15349D9A0C47458D0FC5F9A35713C4" ma:contentTypeVersion="7" ma:contentTypeDescription="Create a new document." ma:contentTypeScope="" ma:versionID="26981e4d141c56422d5c47a2733a30d0">
  <xsd:schema xmlns:xsd="http://www.w3.org/2001/XMLSchema" xmlns:xs="http://www.w3.org/2001/XMLSchema" xmlns:p="http://schemas.microsoft.com/office/2006/metadata/properties" xmlns:ns2="d945a82b-6d35-45f8-886f-20fe9070612b" targetNamespace="http://schemas.microsoft.com/office/2006/metadata/properties" ma:root="true" ma:fieldsID="082440a56c2e876e4cfca5eda728a660" ns2:_="">
    <xsd:import namespace="d945a82b-6d35-45f8-886f-20fe907061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5a82b-6d35-45f8-886f-20fe90706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42CF47-0C9C-426B-93C9-90D7F4BBA8F9}">
  <ds:schemaRefs>
    <ds:schemaRef ds:uri="http://schemas.microsoft.com/sharepoint/v3/contenttype/forms"/>
  </ds:schemaRefs>
</ds:datastoreItem>
</file>

<file path=customXml/itemProps2.xml><?xml version="1.0" encoding="utf-8"?>
<ds:datastoreItem xmlns:ds="http://schemas.openxmlformats.org/officeDocument/2006/customXml" ds:itemID="{C50DAAD5-C2F1-416A-A2A2-60858B7F213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8B32B4F-897D-463A-9A14-42E2FE59A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5a82b-6d35-45f8-886f-20fe90706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5307</TotalTime>
  <Words>2505</Words>
  <Application>Microsoft Office PowerPoint</Application>
  <PresentationFormat>Widescreen</PresentationFormat>
  <Paragraphs>143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Une brève histoire du colonialisme au Canada</vt:lpstr>
      <vt:lpstr>Questions de réflexion</vt:lpstr>
      <vt:lpstr>Qui était ici en premier? </vt:lpstr>
      <vt:lpstr>Cartes montrant différentes nations</vt:lpstr>
      <vt:lpstr>Questions de réflexion</vt:lpstr>
      <vt:lpstr>Exploration</vt:lpstr>
      <vt:lpstr>Peuplement européen et Confédération</vt:lpstr>
      <vt:lpstr>Questions de réflexion</vt:lpstr>
      <vt:lpstr>Le colonialisme selon les Premiers Peuples</vt:lpstr>
      <vt:lpstr>Pensionnats</vt:lpstr>
      <vt:lpstr>Questions de réflexion</vt:lpstr>
      <vt:lpstr>Le colonialisme dans le Canada moderne</vt:lpstr>
      <vt:lpstr>Décoloniser le Canada</vt:lpstr>
      <vt:lpstr>Questions de 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dc:creator>
  <cp:lastModifiedBy>Natalie Gibb</cp:lastModifiedBy>
  <cp:revision>37</cp:revision>
  <dcterms:created xsi:type="dcterms:W3CDTF">2020-08-06T14:38:40Z</dcterms:created>
  <dcterms:modified xsi:type="dcterms:W3CDTF">2023-11-13T20:19:09Z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0x010100CC15349D9A0C47458D0FC5F9A35713C4</vt:lpwstr>
  </property>
</Properties>
</file>